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9"/>
  </p:notesMasterIdLst>
  <p:handoutMasterIdLst>
    <p:handoutMasterId r:id="rId60"/>
  </p:handoutMasterIdLst>
  <p:sldIdLst>
    <p:sldId id="277" r:id="rId5"/>
    <p:sldId id="295" r:id="rId6"/>
    <p:sldId id="278" r:id="rId7"/>
    <p:sldId id="281" r:id="rId8"/>
    <p:sldId id="282" r:id="rId9"/>
    <p:sldId id="283" r:id="rId10"/>
    <p:sldId id="284" r:id="rId11"/>
    <p:sldId id="296" r:id="rId12"/>
    <p:sldId id="285" r:id="rId13"/>
    <p:sldId id="286" r:id="rId14"/>
    <p:sldId id="279" r:id="rId15"/>
    <p:sldId id="287" r:id="rId16"/>
    <p:sldId id="297" r:id="rId17"/>
    <p:sldId id="298" r:id="rId18"/>
    <p:sldId id="299" r:id="rId19"/>
    <p:sldId id="288" r:id="rId20"/>
    <p:sldId id="300" r:id="rId21"/>
    <p:sldId id="301" r:id="rId22"/>
    <p:sldId id="302" r:id="rId23"/>
    <p:sldId id="289" r:id="rId24"/>
    <p:sldId id="303" r:id="rId25"/>
    <p:sldId id="290" r:id="rId26"/>
    <p:sldId id="280" r:id="rId27"/>
    <p:sldId id="291" r:id="rId28"/>
    <p:sldId id="292" r:id="rId29"/>
    <p:sldId id="293" r:id="rId30"/>
    <p:sldId id="294" r:id="rId31"/>
    <p:sldId id="304" r:id="rId32"/>
    <p:sldId id="305" r:id="rId33"/>
    <p:sldId id="306" r:id="rId34"/>
    <p:sldId id="317" r:id="rId35"/>
    <p:sldId id="307" r:id="rId36"/>
    <p:sldId id="308" r:id="rId37"/>
    <p:sldId id="309" r:id="rId38"/>
    <p:sldId id="318" r:id="rId39"/>
    <p:sldId id="319" r:id="rId40"/>
    <p:sldId id="320" r:id="rId41"/>
    <p:sldId id="321" r:id="rId42"/>
    <p:sldId id="322" r:id="rId43"/>
    <p:sldId id="323" r:id="rId44"/>
    <p:sldId id="324" r:id="rId45"/>
    <p:sldId id="310" r:id="rId46"/>
    <p:sldId id="325" r:id="rId47"/>
    <p:sldId id="326" r:id="rId48"/>
    <p:sldId id="327" r:id="rId49"/>
    <p:sldId id="328" r:id="rId50"/>
    <p:sldId id="329" r:id="rId51"/>
    <p:sldId id="330" r:id="rId52"/>
    <p:sldId id="311" r:id="rId53"/>
    <p:sldId id="312" r:id="rId54"/>
    <p:sldId id="313" r:id="rId55"/>
    <p:sldId id="314" r:id="rId56"/>
    <p:sldId id="315" r:id="rId57"/>
    <p:sldId id="31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A0EF3C1E-49B8-45A1-8362-9C4F09A9A8F1}">
          <p14:sldIdLst>
            <p14:sldId id="277"/>
            <p14:sldId id="295"/>
          </p14:sldIdLst>
        </p14:section>
        <p14:section name="Chapter 1　Watsonを知るための6つの質問" id="{D9CB9B9F-D21E-4ED3-A147-F5500BCB225D}">
          <p14:sldIdLst>
            <p14:sldId id="278"/>
            <p14:sldId id="281"/>
            <p14:sldId id="282"/>
            <p14:sldId id="283"/>
            <p14:sldId id="284"/>
            <p14:sldId id="296"/>
            <p14:sldId id="285"/>
            <p14:sldId id="286"/>
          </p14:sldIdLst>
        </p14:section>
        <p14:section name="Chapter 2　人工知能とは何か？" id="{FB332648-28EA-4C38-8D16-85CA456B5CCD}">
          <p14:sldIdLst>
            <p14:sldId id="279"/>
            <p14:sldId id="287"/>
            <p14:sldId id="297"/>
            <p14:sldId id="298"/>
            <p14:sldId id="299"/>
            <p14:sldId id="288"/>
            <p14:sldId id="300"/>
            <p14:sldId id="301"/>
            <p14:sldId id="302"/>
            <p14:sldId id="289"/>
            <p14:sldId id="303"/>
            <p14:sldId id="290"/>
          </p14:sldIdLst>
        </p14:section>
        <p14:section name="Chapter 3　とにかくWatsonを体験してみよう" id="{40EC9204-D879-487A-95A2-E88074FDDA40}">
          <p14:sldIdLst>
            <p14:sldId id="280"/>
            <p14:sldId id="291"/>
            <p14:sldId id="292"/>
            <p14:sldId id="293"/>
            <p14:sldId id="294"/>
            <p14:sldId id="304"/>
            <p14:sldId id="305"/>
            <p14:sldId id="306"/>
          </p14:sldIdLst>
        </p14:section>
        <p14:section name="Chapter 4 Watsonでできること" id="{5B222B09-EB9D-4FC2-9069-0F186AD7E72F}">
          <p14:sldIdLst>
            <p14:sldId id="317"/>
            <p14:sldId id="307"/>
            <p14:sldId id="308"/>
            <p14:sldId id="309"/>
            <p14:sldId id="318"/>
            <p14:sldId id="319"/>
            <p14:sldId id="320"/>
            <p14:sldId id="321"/>
            <p14:sldId id="322"/>
            <p14:sldId id="323"/>
            <p14:sldId id="324"/>
            <p14:sldId id="310"/>
            <p14:sldId id="325"/>
            <p14:sldId id="326"/>
            <p14:sldId id="327"/>
            <p14:sldId id="328"/>
            <p14:sldId id="329"/>
            <p14:sldId id="330"/>
            <p14:sldId id="311"/>
            <p14:sldId id="312"/>
            <p14:sldId id="313"/>
            <p14:sldId id="314"/>
            <p14:sldId id="315"/>
            <p14:sldId id="316"/>
          </p14:sldIdLst>
        </p14:section>
        <p14:section name="Chapter 5 Node-REDでTwitter Botを作ろう" id="{38E01906-8409-44A9-91DB-EA5B112E8FFC}">
          <p14:sldIdLst/>
        </p14:section>
        <p14:section name="Chapter 6 画像認識アプリをつくろう" id="{BA293887-FFEC-4E30-B659-F698400CD5F5}">
          <p14:sldIdLst/>
        </p14:section>
        <p14:section name="Chapter 7 Watsonの可能性" id="{26AC3572-37FC-4C47-B742-D6266F943DC4}">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131" d="100"/>
          <a:sy n="131" d="100"/>
        </p:scale>
        <p:origin x="180" y="132"/>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kumimoji="1" lang="ja-JP" sz="1200"/>
            </a:lvl1pPr>
          </a:lstStyle>
          <a:p>
            <a:endParaRPr kumimoji="1" lang="ja-JP" dirty="0">
              <a:ea typeface="Meiryo UI" panose="020B0604030504040204" pitchFamily="50" charset="-128"/>
            </a:endParaRPr>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kumimoji="1" lang="ja-JP" sz="1200"/>
            </a:lvl1pPr>
          </a:lstStyle>
          <a:p>
            <a:fld id="{65DD71D7-55AC-46BD-81B3-09AB2F9EFBD8}" type="datetimeFigureOut">
              <a:rPr kumimoji="1" lang="en-US" altLang="ja-JP" smtClean="0">
                <a:ea typeface="Meiryo UI" panose="020B0604030504040204" pitchFamily="50" charset="-128"/>
              </a:rPr>
              <a:t>8/21/2017</a:t>
            </a:fld>
            <a:endParaRPr kumimoji="1" lang="ja-JP" dirty="0">
              <a:ea typeface="Meiryo UI" panose="020B0604030504040204" pitchFamily="50" charset="-128"/>
            </a:endParaRPr>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kumimoji="1" lang="ja-JP" sz="1200"/>
            </a:lvl1pPr>
          </a:lstStyle>
          <a:p>
            <a:endParaRPr kumimoji="1" lang="ja-JP" dirty="0">
              <a:ea typeface="Meiryo UI" panose="020B0604030504040204" pitchFamily="50" charset="-128"/>
            </a:endParaRPr>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kumimoji="1" lang="ja-JP" sz="1200"/>
            </a:lvl1pPr>
          </a:lstStyle>
          <a:p>
            <a:fld id="{2840BD58-3BFF-4EAF-BB8B-AC67FE801E47}" type="slidenum">
              <a:rPr kumimoji="1" lang="ja-JP" smtClean="0">
                <a:ea typeface="Meiryo UI" panose="020B0604030504040204" pitchFamily="50" charset="-128"/>
              </a:rPr>
              <a:t>‹#›</a:t>
            </a:fld>
            <a:endParaRPr kumimoji="1" lang="ja-JP" dirty="0">
              <a:ea typeface="Meiryo UI" panose="020B0604030504040204" pitchFamily="50" charset="-128"/>
            </a:endParaRPr>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kumimoji="1" lang="ja-JP" sz="1200">
                <a:ea typeface="Meiryo UI"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kumimoji="1" lang="ja-JP" sz="1200">
                <a:ea typeface="Meiryo UI" panose="020B0604030504040204" pitchFamily="50" charset="-128"/>
              </a:defRPr>
            </a:lvl1pPr>
          </a:lstStyle>
          <a:p>
            <a:fld id="{1F89424F-BB59-4F4E-9822-4CA3E770FFD2}" type="datetimeFigureOut">
              <a:rPr lang="en-US" altLang="ja-JP" smtClean="0"/>
              <a:pPr/>
              <a:t>8/21/2017</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kumimoji="1" lang="ja-JP" dirty="0"/>
          </a:p>
        </p:txBody>
      </p:sp>
      <p:sp>
        <p:nvSpPr>
          <p:cNvPr id="5" name="ノート プレースホルダー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kumimoji="1" lang="ja-JP" dirty="0"/>
              <a:t>マスター テキストのスタイルを編集するには、ここをクリック</a:t>
            </a:r>
          </a:p>
          <a:p>
            <a:pPr lvl="1"/>
            <a:r>
              <a:rPr kumimoji="1" lang="ja-JP" dirty="0"/>
              <a:t>第 2 レベル</a:t>
            </a:r>
          </a:p>
          <a:p>
            <a:pPr lvl="2"/>
            <a:r>
              <a:rPr kumimoji="1" lang="ja-JP" dirty="0"/>
              <a:t>第 3 レベル</a:t>
            </a:r>
          </a:p>
          <a:p>
            <a:pPr lvl="3"/>
            <a:r>
              <a:rPr kumimoji="1" lang="ja-JP" dirty="0"/>
              <a:t>第 4 レベル</a:t>
            </a:r>
          </a:p>
          <a:p>
            <a:pPr lvl="4"/>
            <a:r>
              <a:rPr kumimoji="1" lang="ja-JP" dirty="0"/>
              <a:t>第 5 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kumimoji="1" lang="ja-JP" sz="1200">
                <a:ea typeface="Meiryo UI" panose="020B0604030504040204" pitchFamily="50"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kumimoji="1" lang="ja-JP" sz="1200">
                <a:ea typeface="Meiryo UI" panose="020B0604030504040204" pitchFamily="50" charset="-128"/>
              </a:defRPr>
            </a:lvl1pPr>
          </a:lstStyle>
          <a:p>
            <a:fld id="{68322CDD-9D6C-4F63-9EC2-648226624108}" type="slidenum">
              <a:rPr lang="en-US" altLang="ja-JP" smtClean="0"/>
              <a:pPr/>
              <a:t>‹#›</a:t>
            </a:fld>
            <a:endParaRPr lang="en-US" altLang="ja-JP" dirty="0"/>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lang="ja-JP" sz="1200" kern="1200">
        <a:solidFill>
          <a:schemeClr val="tx1"/>
        </a:solidFill>
        <a:latin typeface="+mn-lt"/>
        <a:ea typeface="Meiryo UI" panose="020B0604030504040204" pitchFamily="50" charset="-128"/>
        <a:cs typeface="+mn-cs"/>
      </a:defRPr>
    </a:lvl1pPr>
    <a:lvl2pPr marL="457200" algn="l" defTabSz="914400" rtl="0" eaLnBrk="1" latinLnBrk="0" hangingPunct="1">
      <a:defRPr kumimoji="1" lang="ja-JP" sz="1200" kern="1200">
        <a:solidFill>
          <a:schemeClr val="tx1"/>
        </a:solidFill>
        <a:latin typeface="+mn-lt"/>
        <a:ea typeface="Meiryo UI" panose="020B0604030504040204" pitchFamily="50" charset="-128"/>
        <a:cs typeface="+mn-cs"/>
      </a:defRPr>
    </a:lvl2pPr>
    <a:lvl3pPr marL="914400" algn="l" defTabSz="914400" rtl="0" eaLnBrk="1" latinLnBrk="0" hangingPunct="1">
      <a:defRPr kumimoji="1" lang="ja-JP" sz="1200" kern="1200">
        <a:solidFill>
          <a:schemeClr val="tx1"/>
        </a:solidFill>
        <a:latin typeface="+mn-lt"/>
        <a:ea typeface="Meiryo UI" panose="020B0604030504040204" pitchFamily="50" charset="-128"/>
        <a:cs typeface="+mn-cs"/>
      </a:defRPr>
    </a:lvl3pPr>
    <a:lvl4pPr marL="1371600" algn="l" defTabSz="914400" rtl="0" eaLnBrk="1" latinLnBrk="0" hangingPunct="1">
      <a:defRPr kumimoji="1" lang="ja-JP" sz="1200" kern="1200">
        <a:solidFill>
          <a:schemeClr val="tx1"/>
        </a:solidFill>
        <a:latin typeface="+mn-lt"/>
        <a:ea typeface="Meiryo UI" panose="020B0604030504040204" pitchFamily="50" charset="-128"/>
        <a:cs typeface="+mn-cs"/>
      </a:defRPr>
    </a:lvl4pPr>
    <a:lvl5pPr marL="1828800" algn="l" defTabSz="914400" rtl="0" eaLnBrk="1" latinLnBrk="0" hangingPunct="1">
      <a:defRPr kumimoji="1" lang="ja-JP" sz="1200" kern="1200">
        <a:solidFill>
          <a:schemeClr val="tx1"/>
        </a:solidFill>
        <a:latin typeface="+mn-lt"/>
        <a:ea typeface="Meiryo UI" panose="020B0604030504040204" pitchFamily="50" charset="-128"/>
        <a:cs typeface="+mn-cs"/>
      </a:defRPr>
    </a:lvl5pPr>
    <a:lvl6pPr marL="2286000" algn="l" defTabSz="914400" rtl="0" eaLnBrk="1" latinLnBrk="0" hangingPunct="1">
      <a:defRPr kumimoji="1" lang="ja-JP" sz="1200" kern="1200">
        <a:solidFill>
          <a:schemeClr val="tx1"/>
        </a:solidFill>
        <a:latin typeface="+mn-lt"/>
        <a:ea typeface="+mn-ea"/>
        <a:cs typeface="+mn-cs"/>
      </a:defRPr>
    </a:lvl6pPr>
    <a:lvl7pPr marL="2743200" algn="l" defTabSz="914400" rtl="0" eaLnBrk="1" latinLnBrk="0" hangingPunct="1">
      <a:defRPr kumimoji="1" lang="ja-JP" sz="1200" kern="1200">
        <a:solidFill>
          <a:schemeClr val="tx1"/>
        </a:solidFill>
        <a:latin typeface="+mn-lt"/>
        <a:ea typeface="+mn-ea"/>
        <a:cs typeface="+mn-cs"/>
      </a:defRPr>
    </a:lvl7pPr>
    <a:lvl8pPr marL="3200400" algn="l" defTabSz="914400" rtl="0" eaLnBrk="1" latinLnBrk="0" hangingPunct="1">
      <a:defRPr kumimoji="1" lang="ja-JP" sz="1200" kern="1200">
        <a:solidFill>
          <a:schemeClr val="tx1"/>
        </a:solidFill>
        <a:latin typeface="+mn-lt"/>
        <a:ea typeface="+mn-ea"/>
        <a:cs typeface="+mn-cs"/>
      </a:defRPr>
    </a:lvl8pPr>
    <a:lvl9pPr marL="3657600" algn="l" defTabSz="914400" rtl="0" eaLnBrk="1" latinLnBrk="0" hangingPunct="1">
      <a:defRPr kumimoji="1" lang="ja-JP"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66800" y="2606040"/>
            <a:ext cx="10058400" cy="2743200"/>
          </a:xfrm>
        </p:spPr>
        <p:txBody>
          <a:bodyPr anchor="b">
            <a:normAutofit/>
          </a:bodyPr>
          <a:lstStyle>
            <a:lvl1pPr algn="l" latinLnBrk="0">
              <a:lnSpc>
                <a:spcPct val="80000"/>
              </a:lnSpc>
              <a:defRPr kumimoji="1" lang="ja-JP" sz="5400">
                <a:solidFill>
                  <a:schemeClr val="tx1"/>
                </a:solidFill>
                <a:effectLst>
                  <a:outerShdw blurRad="38100" dist="25400" dir="18900000" algn="bl" rotWithShape="0">
                    <a:schemeClr val="bg1">
                      <a:alpha val="80000"/>
                    </a:schemeClr>
                  </a:outerShdw>
                </a:effectLst>
              </a:defRPr>
            </a:lvl1pPr>
          </a:lstStyle>
          <a:p>
            <a:r>
              <a:rPr kumimoji="1" lang="ja-JP" altLang="en-US" smtClean="0"/>
              <a:t>マスター タイトルの書式設定</a:t>
            </a:r>
            <a:endParaRPr kumimoji="1" lang="ja-JP" dirty="0"/>
          </a:p>
        </p:txBody>
      </p:sp>
      <p:sp>
        <p:nvSpPr>
          <p:cNvPr id="3" name="サブタイトル 2"/>
          <p:cNvSpPr>
            <a:spLocks noGrp="1"/>
          </p:cNvSpPr>
          <p:nvPr>
            <p:ph type="subTitle" idx="1"/>
          </p:nvPr>
        </p:nvSpPr>
        <p:spPr>
          <a:xfrm>
            <a:off x="1066800" y="5360437"/>
            <a:ext cx="10058400" cy="365760"/>
          </a:xfrm>
        </p:spPr>
        <p:txBody>
          <a:bodyPr>
            <a:normAutofit/>
          </a:bodyPr>
          <a:lstStyle>
            <a:lvl1pPr marL="0" indent="0" algn="l" latinLnBrk="0">
              <a:spcBef>
                <a:spcPts val="0"/>
              </a:spcBef>
              <a:buNone/>
              <a:defRPr kumimoji="1" lang="ja-JP" sz="1800" b="1" cap="all" baseline="0">
                <a:solidFill>
                  <a:schemeClr val="accent1"/>
                </a:solidFill>
                <a:effectLst/>
              </a:defRPr>
            </a:lvl1pPr>
            <a:lvl2pPr marL="457200" indent="0" algn="ctr" latinLnBrk="0">
              <a:buNone/>
              <a:defRPr kumimoji="1" lang="ja-JP" sz="2000"/>
            </a:lvl2pPr>
            <a:lvl3pPr marL="914400" indent="0" algn="ctr" latinLnBrk="0">
              <a:buNone/>
              <a:defRPr kumimoji="1" lang="ja-JP" sz="1800"/>
            </a:lvl3pPr>
            <a:lvl4pPr marL="1371600" indent="0" algn="ctr" latinLnBrk="0">
              <a:buNone/>
              <a:defRPr kumimoji="1" lang="ja-JP" sz="1600"/>
            </a:lvl4pPr>
            <a:lvl5pPr marL="1828800" indent="0" algn="ctr" latinLnBrk="0">
              <a:buNone/>
              <a:defRPr kumimoji="1" lang="ja-JP" sz="1600"/>
            </a:lvl5pPr>
            <a:lvl6pPr marL="2286000" indent="0" algn="ctr" latinLnBrk="0">
              <a:buNone/>
              <a:defRPr kumimoji="1" lang="ja-JP" sz="1600"/>
            </a:lvl6pPr>
            <a:lvl7pPr marL="2743200" indent="0" algn="ctr" latinLnBrk="0">
              <a:buNone/>
              <a:defRPr kumimoji="1" lang="ja-JP" sz="1600"/>
            </a:lvl7pPr>
            <a:lvl8pPr marL="3200400" indent="0" algn="ctr" latinLnBrk="0">
              <a:buNone/>
              <a:defRPr kumimoji="1" lang="ja-JP" sz="1600"/>
            </a:lvl8pPr>
            <a:lvl9pPr marL="3657600" indent="0" algn="ctr" latinLnBrk="0">
              <a:buNone/>
              <a:defRPr kumimoji="1" lang="ja-JP" sz="1600"/>
            </a:lvl9pPr>
          </a:lstStyle>
          <a:p>
            <a:r>
              <a:rPr kumimoji="1" lang="ja-JP" altLang="en-US" smtClean="0"/>
              <a:t>マスター サブタイトルの書式設定</a:t>
            </a:r>
            <a:endParaRPr kumimoji="1" lang="ja-JP" dirty="0"/>
          </a:p>
        </p:txBody>
      </p:sp>
      <p:sp>
        <p:nvSpPr>
          <p:cNvPr id="8" name="長方形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9" name="長方形 8"/>
          <p:cNvSpPr/>
          <p:nvPr userDrawn="1"/>
        </p:nvSpPr>
        <p:spPr>
          <a:xfrm>
            <a:off x="0" y="5888736"/>
            <a:ext cx="12192000" cy="109728"/>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dirty="0"/>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4" name="日付プレースホルダー 3"/>
          <p:cNvSpPr>
            <a:spLocks noGrp="1"/>
          </p:cNvSpPr>
          <p:nvPr>
            <p:ph type="dt" sz="half" idx="10"/>
          </p:nvPr>
        </p:nvSpPr>
        <p:spPr/>
        <p:txBody>
          <a:bodyPr/>
          <a:lstStyle/>
          <a:p>
            <a:endParaRPr kumimoji="1" lang="ja-JP"/>
          </a:p>
        </p:txBody>
      </p:sp>
      <p:sp>
        <p:nvSpPr>
          <p:cNvPr id="5" name="フッター プレースホルダー 4"/>
          <p:cNvSpPr>
            <a:spLocks noGrp="1"/>
          </p:cNvSpPr>
          <p:nvPr>
            <p:ph type="ftr" sz="quarter" idx="11"/>
          </p:nvPr>
        </p:nvSpPr>
        <p:spPr/>
        <p:txBody>
          <a:bodyPr/>
          <a:lstStyle/>
          <a:p>
            <a:r>
              <a:rPr kumimoji="1" lang="en-US" altLang="ja-JP" smtClean="0"/>
              <a:t>Honda R&amp;D Confidential     FE1S</a:t>
            </a:r>
            <a:endParaRPr kumimoji="1" lang="ja-JP"/>
          </a:p>
        </p:txBody>
      </p:sp>
      <p:sp>
        <p:nvSpPr>
          <p:cNvPr id="6" name="スライド番号プレースホルダー 5"/>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525000" y="382230"/>
            <a:ext cx="1371600" cy="5561369"/>
          </a:xfrm>
        </p:spPr>
        <p:txBody>
          <a:bodyPr vert="eaVert"/>
          <a:lstStyle/>
          <a:p>
            <a:r>
              <a:rPr kumimoji="1" lang="ja-JP" altLang="en-US" smtClean="0"/>
              <a:t>マスター タイトルの書式設定</a:t>
            </a:r>
            <a:endParaRPr kumimoji="1" lang="ja-JP" dirty="0"/>
          </a:p>
        </p:txBody>
      </p:sp>
      <p:sp>
        <p:nvSpPr>
          <p:cNvPr id="3" name="縦書きテキスト プレースホルダー 2"/>
          <p:cNvSpPr>
            <a:spLocks noGrp="1"/>
          </p:cNvSpPr>
          <p:nvPr>
            <p:ph type="body" orient="vert" idx="1"/>
          </p:nvPr>
        </p:nvSpPr>
        <p:spPr>
          <a:xfrm>
            <a:off x="1295400" y="382230"/>
            <a:ext cx="7863840" cy="5561370"/>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4" name="日付プレースホルダー 3"/>
          <p:cNvSpPr>
            <a:spLocks noGrp="1"/>
          </p:cNvSpPr>
          <p:nvPr>
            <p:ph type="dt" sz="half" idx="10"/>
          </p:nvPr>
        </p:nvSpPr>
        <p:spPr/>
        <p:txBody>
          <a:bodyPr/>
          <a:lstStyle/>
          <a:p>
            <a:endParaRPr kumimoji="1" lang="ja-JP"/>
          </a:p>
        </p:txBody>
      </p:sp>
      <p:sp>
        <p:nvSpPr>
          <p:cNvPr id="5" name="フッター プレースホルダー 4"/>
          <p:cNvSpPr>
            <a:spLocks noGrp="1"/>
          </p:cNvSpPr>
          <p:nvPr>
            <p:ph type="ftr" sz="quarter" idx="11"/>
          </p:nvPr>
        </p:nvSpPr>
        <p:spPr/>
        <p:txBody>
          <a:bodyPr/>
          <a:lstStyle/>
          <a:p>
            <a:r>
              <a:rPr kumimoji="1" lang="en-US" altLang="ja-JP" smtClean="0"/>
              <a:t>Honda R&amp;D Confidential     FE1S</a:t>
            </a:r>
            <a:endParaRPr kumimoji="1" lang="ja-JP"/>
          </a:p>
        </p:txBody>
      </p:sp>
      <p:sp>
        <p:nvSpPr>
          <p:cNvPr id="6" name="スライド番号プレースホルダー 5"/>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4" name="日付プレースホルダー 3"/>
          <p:cNvSpPr>
            <a:spLocks noGrp="1"/>
          </p:cNvSpPr>
          <p:nvPr>
            <p:ph type="dt" sz="half" idx="10"/>
          </p:nvPr>
        </p:nvSpPr>
        <p:spPr/>
        <p:txBody>
          <a:bodyPr/>
          <a:lstStyle/>
          <a:p>
            <a:endParaRPr kumimoji="1" lang="ja-JP"/>
          </a:p>
        </p:txBody>
      </p:sp>
      <p:sp>
        <p:nvSpPr>
          <p:cNvPr id="5" name="フッター プレースホルダー 4"/>
          <p:cNvSpPr>
            <a:spLocks noGrp="1"/>
          </p:cNvSpPr>
          <p:nvPr>
            <p:ph type="ftr" sz="quarter" idx="11"/>
          </p:nvPr>
        </p:nvSpPr>
        <p:spPr>
          <a:xfrm>
            <a:off x="7010400" y="-10302"/>
            <a:ext cx="5181600" cy="238902"/>
          </a:xfrm>
        </p:spPr>
        <p:txBody>
          <a:bodyPr/>
          <a:lstStyle>
            <a:lvl1pPr algn="r">
              <a:defRPr>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dirty="0" smtClean="0"/>
              <a:t>Honda R&amp;D Confidential     FE1S</a:t>
            </a:r>
            <a:endParaRPr lang="en-US" dirty="0"/>
          </a:p>
        </p:txBody>
      </p:sp>
      <p:sp>
        <p:nvSpPr>
          <p:cNvPr id="6" name="スライド番号プレースホルダー 5"/>
          <p:cNvSpPr>
            <a:spLocks noGrp="1"/>
          </p:cNvSpPr>
          <p:nvPr>
            <p:ph type="sldNum" sz="quarter" idx="12"/>
          </p:nvPr>
        </p:nvSpPr>
        <p:spPr/>
        <p:txBody>
          <a:bodyPr/>
          <a:lstStyle/>
          <a:p>
            <a:fld id="{E31375A4-56A4-47D6-9801-1991572033F7}" type="slidenum">
              <a:t>‹#›</a:t>
            </a:fld>
            <a:endParaRPr kumimoji="1" lang="ja-JP"/>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63" y="109149"/>
            <a:ext cx="854241" cy="854241"/>
          </a:xfrm>
          <a:prstGeom prst="rect">
            <a:avLst/>
          </a:prstGeom>
        </p:spPr>
      </p:pic>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pic>
        <p:nvPicPr>
          <p:cNvPr id="8" name="図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2" name="タイトル 1"/>
          <p:cNvSpPr>
            <a:spLocks noGrp="1"/>
          </p:cNvSpPr>
          <p:nvPr>
            <p:ph type="title"/>
          </p:nvPr>
        </p:nvSpPr>
        <p:spPr>
          <a:xfrm>
            <a:off x="1066800" y="1565829"/>
            <a:ext cx="5943600" cy="4114800"/>
          </a:xfrm>
        </p:spPr>
        <p:txBody>
          <a:bodyPr anchor="b">
            <a:normAutofit/>
          </a:bodyPr>
          <a:lstStyle>
            <a:lvl1pPr latinLnBrk="0">
              <a:lnSpc>
                <a:spcPct val="80000"/>
              </a:lnSpc>
              <a:defRPr kumimoji="1" lang="ja-JP" sz="4400">
                <a:effectLst>
                  <a:outerShdw blurRad="38100" dist="25400" dir="18900000" algn="bl" rotWithShape="0">
                    <a:schemeClr val="bg1">
                      <a:alpha val="80000"/>
                    </a:schemeClr>
                  </a:outerShdw>
                </a:effectLst>
              </a:defRPr>
            </a:lvl1pPr>
          </a:lstStyle>
          <a:p>
            <a:r>
              <a:rPr kumimoji="1" lang="ja-JP" altLang="en-US" smtClean="0"/>
              <a:t>マスター タイトルの書式設定</a:t>
            </a:r>
            <a:endParaRPr kumimoji="1" lang="ja-JP" dirty="0"/>
          </a:p>
        </p:txBody>
      </p:sp>
      <p:sp>
        <p:nvSpPr>
          <p:cNvPr id="3" name="テキスト プレースホルダー 2"/>
          <p:cNvSpPr>
            <a:spLocks noGrp="1"/>
          </p:cNvSpPr>
          <p:nvPr>
            <p:ph type="body" idx="1"/>
          </p:nvPr>
        </p:nvSpPr>
        <p:spPr>
          <a:xfrm>
            <a:off x="1066801" y="5682343"/>
            <a:ext cx="5943600" cy="410547"/>
          </a:xfrm>
        </p:spPr>
        <p:txBody>
          <a:bodyPr>
            <a:noAutofit/>
          </a:bodyPr>
          <a:lstStyle>
            <a:lvl1pPr marL="0" indent="0" latinLnBrk="0">
              <a:spcBef>
                <a:spcPts val="0"/>
              </a:spcBef>
              <a:buNone/>
              <a:defRPr kumimoji="1" lang="ja-JP" sz="1800" b="1" cap="all" baseline="0"/>
            </a:lvl1pPr>
            <a:lvl2pPr marL="457200" indent="0" latinLnBrk="0">
              <a:buNone/>
              <a:defRPr kumimoji="1" lang="ja-JP" sz="2000"/>
            </a:lvl2pPr>
            <a:lvl3pPr marL="914400" indent="0" latinLnBrk="0">
              <a:buNone/>
              <a:defRPr kumimoji="1" lang="ja-JP" sz="1800"/>
            </a:lvl3pPr>
            <a:lvl4pPr marL="1371600" indent="0" latinLnBrk="0">
              <a:buNone/>
              <a:defRPr kumimoji="1" lang="ja-JP" sz="1600"/>
            </a:lvl4pPr>
            <a:lvl5pPr marL="1828800" indent="0" latinLnBrk="0">
              <a:buNone/>
              <a:defRPr kumimoji="1" lang="ja-JP" sz="1600"/>
            </a:lvl5pPr>
            <a:lvl6pPr marL="2286000" indent="0" latinLnBrk="0">
              <a:buNone/>
              <a:defRPr kumimoji="1" lang="ja-JP" sz="1600"/>
            </a:lvl6pPr>
            <a:lvl7pPr marL="2743200" indent="0" latinLnBrk="0">
              <a:buNone/>
              <a:defRPr kumimoji="1" lang="ja-JP" sz="1600"/>
            </a:lvl7pPr>
            <a:lvl8pPr marL="3200400" indent="0" latinLnBrk="0">
              <a:buNone/>
              <a:defRPr kumimoji="1" lang="ja-JP" sz="1600"/>
            </a:lvl8pPr>
            <a:lvl9pPr marL="3657600" indent="0" latinLnBrk="0">
              <a:buNone/>
              <a:defRPr kumimoji="1" lang="ja-JP" sz="1600"/>
            </a:lvl9pPr>
          </a:lstStyle>
          <a:p>
            <a:pPr lvl="0"/>
            <a:r>
              <a:rPr kumimoji="1" lang="ja-JP" altLang="en-US" smtClean="0"/>
              <a:t>マスター テキストの書式設定</a:t>
            </a:r>
          </a:p>
        </p:txBody>
      </p:sp>
      <p:sp>
        <p:nvSpPr>
          <p:cNvPr id="9" name="長方形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11" name="長方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dirty="0"/>
          </a:p>
        </p:txBody>
      </p:sp>
      <p:sp>
        <p:nvSpPr>
          <p:cNvPr id="3" name="コンテンツ プレースホルダー 2"/>
          <p:cNvSpPr>
            <a:spLocks noGrp="1"/>
          </p:cNvSpPr>
          <p:nvPr>
            <p:ph sz="half" idx="1"/>
          </p:nvPr>
        </p:nvSpPr>
        <p:spPr>
          <a:xfrm>
            <a:off x="1295400" y="1825625"/>
            <a:ext cx="4724400" cy="4117975"/>
          </a:xfrm>
        </p:spPr>
        <p:txBody>
          <a:bodyPr>
            <a:normAutofit/>
          </a:bodyPr>
          <a:lstStyle>
            <a:lvl1pPr latinLnBrk="0">
              <a:defRPr kumimoji="1" lang="ja-JP" sz="2000"/>
            </a:lvl1pPr>
            <a:lvl2pPr latinLnBrk="0">
              <a:defRPr kumimoji="1" lang="ja-JP" sz="1800"/>
            </a:lvl2pPr>
            <a:lvl3pPr latinLnBrk="0">
              <a:defRPr kumimoji="1" lang="ja-JP" sz="1600"/>
            </a:lvl3pPr>
            <a:lvl4pPr latinLnBrk="0">
              <a:defRPr kumimoji="1" lang="ja-JP" sz="1400"/>
            </a:lvl4pPr>
            <a:lvl5pPr latinLnBrk="0">
              <a:defRPr kumimoji="1" lang="ja-JP" sz="1400"/>
            </a:lvl5pPr>
            <a:lvl6pPr latinLnBrk="0">
              <a:defRPr kumimoji="1" lang="ja-JP" sz="1800"/>
            </a:lvl6pPr>
            <a:lvl7pPr latinLnBrk="0">
              <a:defRPr kumimoji="1" lang="ja-JP" sz="1800"/>
            </a:lvl7pPr>
            <a:lvl8pPr latinLnBrk="0">
              <a:defRPr kumimoji="1" lang="ja-JP" sz="1800"/>
            </a:lvl8pPr>
            <a:lvl9pPr latinLnBrk="0">
              <a:defRPr kumimoji="1" lang="ja-JP"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4" name="コンテンツ プレースホルダー 3"/>
          <p:cNvSpPr>
            <a:spLocks noGrp="1"/>
          </p:cNvSpPr>
          <p:nvPr>
            <p:ph sz="half" idx="2"/>
          </p:nvPr>
        </p:nvSpPr>
        <p:spPr>
          <a:xfrm>
            <a:off x="6172199" y="1825625"/>
            <a:ext cx="4724400" cy="4117975"/>
          </a:xfrm>
        </p:spPr>
        <p:txBody>
          <a:bodyPr>
            <a:normAutofit/>
          </a:bodyPr>
          <a:lstStyle>
            <a:lvl1pPr latinLnBrk="0">
              <a:defRPr kumimoji="1" lang="ja-JP" sz="2000"/>
            </a:lvl1pPr>
            <a:lvl2pPr latinLnBrk="0">
              <a:defRPr kumimoji="1" lang="ja-JP" sz="1800"/>
            </a:lvl2pPr>
            <a:lvl3pPr latinLnBrk="0">
              <a:defRPr kumimoji="1" lang="ja-JP" sz="1600"/>
            </a:lvl3pPr>
            <a:lvl4pPr latinLnBrk="0">
              <a:defRPr kumimoji="1" lang="ja-JP" sz="1400"/>
            </a:lvl4pPr>
            <a:lvl5pPr latinLnBrk="0">
              <a:defRPr kumimoji="1" lang="ja-JP" sz="1400"/>
            </a:lvl5pPr>
            <a:lvl6pPr latinLnBrk="0">
              <a:defRPr kumimoji="1" lang="ja-JP" sz="1800"/>
            </a:lvl6pPr>
            <a:lvl7pPr latinLnBrk="0">
              <a:defRPr kumimoji="1" lang="ja-JP" sz="1800"/>
            </a:lvl7pPr>
            <a:lvl8pPr latinLnBrk="0">
              <a:defRPr kumimoji="1" lang="ja-JP" sz="1800"/>
            </a:lvl8pPr>
            <a:lvl9pPr latinLnBrk="0">
              <a:defRPr kumimoji="1" lang="ja-JP"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5" name="日付プレースホルダー 4"/>
          <p:cNvSpPr>
            <a:spLocks noGrp="1"/>
          </p:cNvSpPr>
          <p:nvPr>
            <p:ph type="dt" sz="half" idx="10"/>
          </p:nvPr>
        </p:nvSpPr>
        <p:spPr/>
        <p:txBody>
          <a:bodyPr/>
          <a:lstStyle/>
          <a:p>
            <a:endParaRPr kumimoji="1" lang="ja-JP"/>
          </a:p>
        </p:txBody>
      </p:sp>
      <p:sp>
        <p:nvSpPr>
          <p:cNvPr id="6" name="フッター プレースホルダー 5"/>
          <p:cNvSpPr>
            <a:spLocks noGrp="1"/>
          </p:cNvSpPr>
          <p:nvPr>
            <p:ph type="ftr" sz="quarter" idx="11"/>
          </p:nvPr>
        </p:nvSpPr>
        <p:spPr/>
        <p:txBody>
          <a:bodyPr/>
          <a:lstStyle/>
          <a:p>
            <a:r>
              <a:rPr kumimoji="1" lang="en-US" altLang="ja-JP" smtClean="0"/>
              <a:t>Honda R&amp;D Confidential     FE1S</a:t>
            </a:r>
            <a:endParaRPr kumimoji="1" lang="ja-JP"/>
          </a:p>
        </p:txBody>
      </p:sp>
      <p:sp>
        <p:nvSpPr>
          <p:cNvPr id="7" name="スライド番号プレースホルダー 6"/>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dirty="0"/>
          </a:p>
        </p:txBody>
      </p:sp>
      <p:sp>
        <p:nvSpPr>
          <p:cNvPr id="3" name="テキスト プレースホルダー 2"/>
          <p:cNvSpPr>
            <a:spLocks noGrp="1"/>
          </p:cNvSpPr>
          <p:nvPr>
            <p:ph type="body" idx="1"/>
          </p:nvPr>
        </p:nvSpPr>
        <p:spPr>
          <a:xfrm>
            <a:off x="1295400" y="1828800"/>
            <a:ext cx="4727448" cy="641350"/>
          </a:xfrm>
        </p:spPr>
        <p:txBody>
          <a:bodyPr anchor="ctr">
            <a:normAutofit/>
          </a:bodyPr>
          <a:lstStyle>
            <a:lvl1pPr marL="0" indent="0" latinLnBrk="0">
              <a:spcBef>
                <a:spcPts val="0"/>
              </a:spcBef>
              <a:buNone/>
              <a:defRPr kumimoji="1" lang="ja-JP" sz="2000" b="1" cap="all" baseline="0"/>
            </a:lvl1pPr>
            <a:lvl2pPr marL="457200" indent="0" latinLnBrk="0">
              <a:buNone/>
              <a:defRPr kumimoji="1" lang="ja-JP" sz="2000" b="1"/>
            </a:lvl2pPr>
            <a:lvl3pPr marL="914400" indent="0" latinLnBrk="0">
              <a:buNone/>
              <a:defRPr kumimoji="1" lang="ja-JP" sz="1800" b="1"/>
            </a:lvl3pPr>
            <a:lvl4pPr marL="1371600" indent="0" latinLnBrk="0">
              <a:buNone/>
              <a:defRPr kumimoji="1" lang="ja-JP" sz="1600" b="1"/>
            </a:lvl4pPr>
            <a:lvl5pPr marL="1828800" indent="0" latinLnBrk="0">
              <a:buNone/>
              <a:defRPr kumimoji="1" lang="ja-JP" sz="1600" b="1"/>
            </a:lvl5pPr>
            <a:lvl6pPr marL="2286000" indent="0" latinLnBrk="0">
              <a:buNone/>
              <a:defRPr kumimoji="1" lang="ja-JP" sz="1600" b="1"/>
            </a:lvl6pPr>
            <a:lvl7pPr marL="2743200" indent="0" latinLnBrk="0">
              <a:buNone/>
              <a:defRPr kumimoji="1" lang="ja-JP" sz="1600" b="1"/>
            </a:lvl7pPr>
            <a:lvl8pPr marL="3200400" indent="0" latinLnBrk="0">
              <a:buNone/>
              <a:defRPr kumimoji="1" lang="ja-JP" sz="1600" b="1"/>
            </a:lvl8pPr>
            <a:lvl9pPr marL="3657600" indent="0" latinLnBrk="0">
              <a:buNone/>
              <a:defRPr kumimoji="1" lang="ja-JP"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1295400" y="2470151"/>
            <a:ext cx="4727448" cy="3473450"/>
          </a:xfrm>
        </p:spPr>
        <p:txBody>
          <a:bodyPr>
            <a:normAutofit/>
          </a:bodyPr>
          <a:lstStyle>
            <a:lvl1pPr latinLnBrk="0">
              <a:defRPr kumimoji="1" lang="ja-JP" sz="2000"/>
            </a:lvl1pPr>
            <a:lvl2pPr latinLnBrk="0">
              <a:defRPr kumimoji="1" lang="ja-JP" sz="1800"/>
            </a:lvl2pPr>
            <a:lvl3pPr latinLnBrk="0">
              <a:defRPr kumimoji="1" lang="ja-JP" sz="1600"/>
            </a:lvl3pPr>
            <a:lvl4pPr latinLnBrk="0">
              <a:defRPr kumimoji="1" lang="ja-JP" sz="1400"/>
            </a:lvl4pPr>
            <a:lvl5pPr latinLnBrk="0">
              <a:defRPr kumimoji="1" lang="ja-JP" sz="1400"/>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5" name="テキスト プレースホルダー 4"/>
          <p:cNvSpPr>
            <a:spLocks noGrp="1"/>
          </p:cNvSpPr>
          <p:nvPr>
            <p:ph type="body" sz="quarter" idx="3"/>
          </p:nvPr>
        </p:nvSpPr>
        <p:spPr>
          <a:xfrm>
            <a:off x="6167628" y="1828800"/>
            <a:ext cx="4727448" cy="641350"/>
          </a:xfrm>
        </p:spPr>
        <p:txBody>
          <a:bodyPr anchor="ctr">
            <a:normAutofit/>
          </a:bodyPr>
          <a:lstStyle>
            <a:lvl1pPr marL="0" indent="0" latinLnBrk="0">
              <a:spcBef>
                <a:spcPts val="0"/>
              </a:spcBef>
              <a:buNone/>
              <a:defRPr kumimoji="1" lang="ja-JP" sz="2000" b="1" cap="all" baseline="0"/>
            </a:lvl1pPr>
            <a:lvl2pPr marL="457200" indent="0" latinLnBrk="0">
              <a:buNone/>
              <a:defRPr kumimoji="1" lang="ja-JP" sz="2000" b="1"/>
            </a:lvl2pPr>
            <a:lvl3pPr marL="914400" indent="0" latinLnBrk="0">
              <a:buNone/>
              <a:defRPr kumimoji="1" lang="ja-JP" sz="1800" b="1"/>
            </a:lvl3pPr>
            <a:lvl4pPr marL="1371600" indent="0" latinLnBrk="0">
              <a:buNone/>
              <a:defRPr kumimoji="1" lang="ja-JP" sz="1600" b="1"/>
            </a:lvl4pPr>
            <a:lvl5pPr marL="1828800" indent="0" latinLnBrk="0">
              <a:buNone/>
              <a:defRPr kumimoji="1" lang="ja-JP" sz="1600" b="1"/>
            </a:lvl5pPr>
            <a:lvl6pPr marL="2286000" indent="0" latinLnBrk="0">
              <a:buNone/>
              <a:defRPr kumimoji="1" lang="ja-JP" sz="1600" b="1"/>
            </a:lvl6pPr>
            <a:lvl7pPr marL="2743200" indent="0" latinLnBrk="0">
              <a:buNone/>
              <a:defRPr kumimoji="1" lang="ja-JP" sz="1600" b="1"/>
            </a:lvl7pPr>
            <a:lvl8pPr marL="3200400" indent="0" latinLnBrk="0">
              <a:buNone/>
              <a:defRPr kumimoji="1" lang="ja-JP" sz="1600" b="1"/>
            </a:lvl8pPr>
            <a:lvl9pPr marL="3657600" indent="0" latinLnBrk="0">
              <a:buNone/>
              <a:defRPr kumimoji="1" lang="ja-JP"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69152" y="2470151"/>
            <a:ext cx="4727448" cy="3473450"/>
          </a:xfrm>
        </p:spPr>
        <p:txBody>
          <a:bodyPr>
            <a:normAutofit/>
          </a:bodyPr>
          <a:lstStyle>
            <a:lvl1pPr latinLnBrk="0">
              <a:defRPr kumimoji="1" lang="ja-JP" sz="2000"/>
            </a:lvl1pPr>
            <a:lvl2pPr latinLnBrk="0">
              <a:defRPr kumimoji="1" lang="ja-JP" sz="1800"/>
            </a:lvl2pPr>
            <a:lvl3pPr latinLnBrk="0">
              <a:defRPr kumimoji="1" lang="ja-JP" sz="1600"/>
            </a:lvl3pPr>
            <a:lvl4pPr latinLnBrk="0">
              <a:defRPr kumimoji="1" lang="ja-JP" sz="1400"/>
            </a:lvl4pPr>
            <a:lvl5pPr latinLnBrk="0">
              <a:defRPr kumimoji="1" lang="ja-JP" sz="1400"/>
            </a:lvl5pPr>
            <a:lvl6pPr latinLnBrk="0">
              <a:defRPr kumimoji="1" lang="ja-JP" sz="1600"/>
            </a:lvl6pPr>
            <a:lvl7pPr latinLnBrk="0">
              <a:defRPr kumimoji="1" lang="ja-JP" sz="1600"/>
            </a:lvl7pPr>
            <a:lvl8pPr latinLnBrk="0">
              <a:defRPr kumimoji="1" lang="ja-JP" sz="1600"/>
            </a:lvl8pPr>
            <a:lvl9pPr latinLnBrk="0">
              <a:defRPr kumimoji="1" lang="ja-JP"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p>
        </p:txBody>
      </p:sp>
      <p:sp>
        <p:nvSpPr>
          <p:cNvPr id="7" name="日付プレースホルダー 6"/>
          <p:cNvSpPr>
            <a:spLocks noGrp="1"/>
          </p:cNvSpPr>
          <p:nvPr>
            <p:ph type="dt" sz="half" idx="10"/>
          </p:nvPr>
        </p:nvSpPr>
        <p:spPr/>
        <p:txBody>
          <a:bodyPr/>
          <a:lstStyle/>
          <a:p>
            <a:endParaRPr kumimoji="1" lang="ja-JP"/>
          </a:p>
        </p:txBody>
      </p:sp>
      <p:sp>
        <p:nvSpPr>
          <p:cNvPr id="8" name="フッター プレースホルダー 7"/>
          <p:cNvSpPr>
            <a:spLocks noGrp="1"/>
          </p:cNvSpPr>
          <p:nvPr>
            <p:ph type="ftr" sz="quarter" idx="11"/>
          </p:nvPr>
        </p:nvSpPr>
        <p:spPr/>
        <p:txBody>
          <a:bodyPr/>
          <a:lstStyle/>
          <a:p>
            <a:r>
              <a:rPr kumimoji="1" lang="en-US" altLang="ja-JP" smtClean="0"/>
              <a:t>Honda R&amp;D Confidential     FE1S</a:t>
            </a:r>
            <a:endParaRPr kumimoji="1" lang="ja-JP"/>
          </a:p>
        </p:txBody>
      </p:sp>
      <p:sp>
        <p:nvSpPr>
          <p:cNvPr id="9" name="スライド番号プレースホルダー 8"/>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dirty="0"/>
          </a:p>
        </p:txBody>
      </p:sp>
      <p:sp>
        <p:nvSpPr>
          <p:cNvPr id="3" name="日付プレースホルダー 2"/>
          <p:cNvSpPr>
            <a:spLocks noGrp="1"/>
          </p:cNvSpPr>
          <p:nvPr>
            <p:ph type="dt" sz="half" idx="10"/>
          </p:nvPr>
        </p:nvSpPr>
        <p:spPr/>
        <p:txBody>
          <a:bodyPr/>
          <a:lstStyle/>
          <a:p>
            <a:endParaRPr kumimoji="1" lang="ja-JP"/>
          </a:p>
        </p:txBody>
      </p:sp>
      <p:sp>
        <p:nvSpPr>
          <p:cNvPr id="4" name="フッター プレースホルダー 3"/>
          <p:cNvSpPr>
            <a:spLocks noGrp="1"/>
          </p:cNvSpPr>
          <p:nvPr>
            <p:ph type="ftr" sz="quarter" idx="11"/>
          </p:nvPr>
        </p:nvSpPr>
        <p:spPr/>
        <p:txBody>
          <a:bodyPr/>
          <a:lstStyle/>
          <a:p>
            <a:r>
              <a:rPr kumimoji="1" lang="en-US" altLang="ja-JP" smtClean="0"/>
              <a:t>Honda R&amp;D Confidential     FE1S</a:t>
            </a:r>
            <a:endParaRPr kumimoji="1" lang="ja-JP"/>
          </a:p>
        </p:txBody>
      </p:sp>
      <p:sp>
        <p:nvSpPr>
          <p:cNvPr id="5" name="スライド番号プレースホルダー 4"/>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p>
        </p:txBody>
      </p:sp>
      <p:sp>
        <p:nvSpPr>
          <p:cNvPr id="3" name="フッター プレースホルダー 2"/>
          <p:cNvSpPr>
            <a:spLocks noGrp="1"/>
          </p:cNvSpPr>
          <p:nvPr>
            <p:ph type="ftr" sz="quarter" idx="11"/>
          </p:nvPr>
        </p:nvSpPr>
        <p:spPr/>
        <p:txBody>
          <a:bodyPr/>
          <a:lstStyle/>
          <a:p>
            <a:r>
              <a:rPr kumimoji="1" lang="en-US" altLang="ja-JP" smtClean="0"/>
              <a:t>Honda R&amp;D Confidential     FE1S</a:t>
            </a:r>
            <a:endParaRPr kumimoji="1" lang="ja-JP"/>
          </a:p>
        </p:txBody>
      </p:sp>
      <p:sp>
        <p:nvSpPr>
          <p:cNvPr id="4" name="スライド番号プレースホルダー 3"/>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10" name="長方形 9"/>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11" name="長方形 10"/>
          <p:cNvSpPr/>
          <p:nvPr userDrawn="1"/>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2" name="タイトル 1"/>
          <p:cNvSpPr>
            <a:spLocks noGrp="1"/>
          </p:cNvSpPr>
          <p:nvPr>
            <p:ph type="title"/>
          </p:nvPr>
        </p:nvSpPr>
        <p:spPr>
          <a:xfrm>
            <a:off x="8229601" y="2514600"/>
            <a:ext cx="3474720" cy="1600200"/>
          </a:xfrm>
        </p:spPr>
        <p:txBody>
          <a:bodyPr anchor="b">
            <a:normAutofit/>
          </a:bodyPr>
          <a:lstStyle>
            <a:lvl1pPr latinLnBrk="0">
              <a:defRPr kumimoji="1" lang="ja-JP" sz="2400"/>
            </a:lvl1pPr>
          </a:lstStyle>
          <a:p>
            <a:r>
              <a:rPr kumimoji="1" lang="ja-JP" altLang="en-US" smtClean="0"/>
              <a:t>マスター タイトルの書式設定</a:t>
            </a:r>
            <a:endParaRPr kumimoji="1" lang="ja-JP" dirty="0"/>
          </a:p>
        </p:txBody>
      </p:sp>
      <p:sp>
        <p:nvSpPr>
          <p:cNvPr id="3" name="コンテンツ プレースホルダー 2"/>
          <p:cNvSpPr>
            <a:spLocks noGrp="1"/>
          </p:cNvSpPr>
          <p:nvPr>
            <p:ph idx="1"/>
          </p:nvPr>
        </p:nvSpPr>
        <p:spPr>
          <a:xfrm>
            <a:off x="790302" y="685800"/>
            <a:ext cx="6126480" cy="5486400"/>
          </a:xfrm>
        </p:spPr>
        <p:txBody>
          <a:bodyPr>
            <a:normAutofit/>
          </a:bodyPr>
          <a:lstStyle>
            <a:lvl1pPr latinLnBrk="0">
              <a:defRPr kumimoji="1" lang="ja-JP" sz="2000"/>
            </a:lvl1pPr>
            <a:lvl2pPr latinLnBrk="0">
              <a:defRPr kumimoji="1" lang="ja-JP" sz="1800"/>
            </a:lvl2pPr>
            <a:lvl3pPr latinLnBrk="0">
              <a:defRPr kumimoji="1" lang="ja-JP" sz="1600"/>
            </a:lvl3pPr>
            <a:lvl4pPr latinLnBrk="0">
              <a:defRPr kumimoji="1" lang="ja-JP" sz="1400"/>
            </a:lvl4pPr>
            <a:lvl5pPr latinLnBrk="0">
              <a:defRPr kumimoji="1" lang="ja-JP" sz="1400"/>
            </a:lvl5pPr>
            <a:lvl6pPr latinLnBrk="0">
              <a:defRPr kumimoji="1" lang="ja-JP" sz="2000"/>
            </a:lvl6pPr>
            <a:lvl7pPr latinLnBrk="0">
              <a:defRPr kumimoji="1" lang="ja-JP" sz="2000"/>
            </a:lvl7pPr>
            <a:lvl8pPr latinLnBrk="0">
              <a:defRPr kumimoji="1" lang="ja-JP" sz="2000"/>
            </a:lvl8pPr>
            <a:lvl9pPr latinLnBrk="0">
              <a:defRPr kumimoji="1" lang="ja-JP"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dirty="0"/>
          </a:p>
        </p:txBody>
      </p:sp>
      <p:sp>
        <p:nvSpPr>
          <p:cNvPr id="4" name="テキスト プレースホルダー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kumimoji="1" lang="ja-JP" sz="1600"/>
            </a:lvl1pPr>
            <a:lvl2pPr marL="457200" indent="0" latinLnBrk="0">
              <a:buNone/>
              <a:defRPr kumimoji="1" lang="ja-JP" sz="1400"/>
            </a:lvl2pPr>
            <a:lvl3pPr marL="914400" indent="0" latinLnBrk="0">
              <a:buNone/>
              <a:defRPr kumimoji="1" lang="ja-JP" sz="1200"/>
            </a:lvl3pPr>
            <a:lvl4pPr marL="1371600" indent="0" latinLnBrk="0">
              <a:buNone/>
              <a:defRPr kumimoji="1" lang="ja-JP" sz="1000"/>
            </a:lvl4pPr>
            <a:lvl5pPr marL="1828800" indent="0" latinLnBrk="0">
              <a:buNone/>
              <a:defRPr kumimoji="1" lang="ja-JP" sz="1000"/>
            </a:lvl5pPr>
            <a:lvl6pPr marL="2286000" indent="0" latinLnBrk="0">
              <a:buNone/>
              <a:defRPr kumimoji="1" lang="ja-JP" sz="1000"/>
            </a:lvl6pPr>
            <a:lvl7pPr marL="2743200" indent="0" latinLnBrk="0">
              <a:buNone/>
              <a:defRPr kumimoji="1" lang="ja-JP" sz="1000"/>
            </a:lvl7pPr>
            <a:lvl8pPr marL="3200400" indent="0" latinLnBrk="0">
              <a:buNone/>
              <a:defRPr kumimoji="1" lang="ja-JP" sz="1000"/>
            </a:lvl8pPr>
            <a:lvl9pPr marL="3657600" indent="0" latinLnBrk="0">
              <a:buNone/>
              <a:defRPr kumimoji="1" lang="ja-JP"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p>
        </p:txBody>
      </p:sp>
      <p:sp>
        <p:nvSpPr>
          <p:cNvPr id="6" name="フッター プレースホルダー 5"/>
          <p:cNvSpPr>
            <a:spLocks noGrp="1"/>
          </p:cNvSpPr>
          <p:nvPr>
            <p:ph type="ftr" sz="quarter" idx="11"/>
          </p:nvPr>
        </p:nvSpPr>
        <p:spPr/>
        <p:txBody>
          <a:bodyPr/>
          <a:lstStyle/>
          <a:p>
            <a:r>
              <a:rPr kumimoji="1" lang="en-US" altLang="ja-JP" smtClean="0"/>
              <a:t>Honda R&amp;D Confidential     FE1S</a:t>
            </a:r>
            <a:endParaRPr kumimoji="1" lang="ja-JP"/>
          </a:p>
        </p:txBody>
      </p:sp>
      <p:sp>
        <p:nvSpPr>
          <p:cNvPr id="7" name="スライド番号プレースホルダー 6"/>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53739" y="283"/>
            <a:ext cx="4435717" cy="6856286"/>
          </a:xfrm>
          <a:prstGeom prst="rect">
            <a:avLst/>
          </a:prstGeom>
        </p:spPr>
      </p:pic>
      <p:sp>
        <p:nvSpPr>
          <p:cNvPr id="9" name="長方形 8"/>
          <p:cNvSpPr/>
          <p:nvPr/>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10" name="長方形 9"/>
          <p:cNvSpPr/>
          <p:nvPr/>
        </p:nvSpPr>
        <p:spPr>
          <a:xfrm>
            <a:off x="7707084" y="0"/>
            <a:ext cx="54864" cy="6858000"/>
          </a:xfrm>
          <a:prstGeom prst="rect">
            <a:avLst/>
          </a:prstGeom>
          <a:ln>
            <a:noFill/>
          </a:ln>
          <a:effectLst>
            <a:innerShdw blurRad="25400" dist="127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2" name="タイトル 1"/>
          <p:cNvSpPr>
            <a:spLocks noGrp="1"/>
          </p:cNvSpPr>
          <p:nvPr>
            <p:ph type="title"/>
          </p:nvPr>
        </p:nvSpPr>
        <p:spPr>
          <a:xfrm>
            <a:off x="8229600" y="2514600"/>
            <a:ext cx="3474720" cy="1600200"/>
          </a:xfrm>
        </p:spPr>
        <p:txBody>
          <a:bodyPr anchor="b">
            <a:normAutofit/>
          </a:bodyPr>
          <a:lstStyle>
            <a:lvl1pPr latinLnBrk="0">
              <a:defRPr kumimoji="1" lang="ja-JP" sz="2400"/>
            </a:lvl1pPr>
          </a:lstStyle>
          <a:p>
            <a:r>
              <a:rPr kumimoji="1" lang="ja-JP" altLang="en-US" smtClean="0"/>
              <a:t>マスター タイトルの書式設定</a:t>
            </a:r>
            <a:endParaRPr kumimoji="1" lang="ja-JP" dirty="0"/>
          </a:p>
        </p:txBody>
      </p:sp>
      <p:sp>
        <p:nvSpPr>
          <p:cNvPr id="3" name="図プレースホルダー 2"/>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latinLnBrk="0">
              <a:buNone/>
              <a:defRPr kumimoji="1" lang="ja-JP" sz="2000"/>
            </a:lvl1pPr>
            <a:lvl2pPr marL="457200" indent="0" latinLnBrk="0">
              <a:buNone/>
              <a:defRPr kumimoji="1" lang="ja-JP" sz="2800"/>
            </a:lvl2pPr>
            <a:lvl3pPr marL="914400" indent="0" latinLnBrk="0">
              <a:buNone/>
              <a:defRPr kumimoji="1" lang="ja-JP" sz="2400"/>
            </a:lvl3pPr>
            <a:lvl4pPr marL="1371600" indent="0" latinLnBrk="0">
              <a:buNone/>
              <a:defRPr kumimoji="1" lang="ja-JP" sz="2000"/>
            </a:lvl4pPr>
            <a:lvl5pPr marL="1828800" indent="0" latinLnBrk="0">
              <a:buNone/>
              <a:defRPr kumimoji="1" lang="ja-JP" sz="2000"/>
            </a:lvl5pPr>
            <a:lvl6pPr marL="2286000" indent="0" latinLnBrk="0">
              <a:buNone/>
              <a:defRPr kumimoji="1" lang="ja-JP" sz="2000"/>
            </a:lvl6pPr>
            <a:lvl7pPr marL="2743200" indent="0" latinLnBrk="0">
              <a:buNone/>
              <a:defRPr kumimoji="1" lang="ja-JP" sz="2000"/>
            </a:lvl7pPr>
            <a:lvl8pPr marL="3200400" indent="0" latinLnBrk="0">
              <a:buNone/>
              <a:defRPr kumimoji="1" lang="ja-JP" sz="2000"/>
            </a:lvl8pPr>
            <a:lvl9pPr marL="3657600" indent="0" latinLnBrk="0">
              <a:buNone/>
              <a:defRPr kumimoji="1" lang="ja-JP" sz="2000"/>
            </a:lvl9pPr>
          </a:lstStyle>
          <a:p>
            <a:r>
              <a:rPr kumimoji="1" lang="ja-JP" altLang="en-US" smtClean="0"/>
              <a:t>図を追加</a:t>
            </a:r>
            <a:endParaRPr kumimoji="1" lang="ja-JP" dirty="0"/>
          </a:p>
        </p:txBody>
      </p:sp>
      <p:sp>
        <p:nvSpPr>
          <p:cNvPr id="4" name="テキスト プレースホルダー 3"/>
          <p:cNvSpPr>
            <a:spLocks noGrp="1"/>
          </p:cNvSpPr>
          <p:nvPr>
            <p:ph type="body" sz="half" idx="2"/>
          </p:nvPr>
        </p:nvSpPr>
        <p:spPr>
          <a:xfrm>
            <a:off x="8229600" y="4343400"/>
            <a:ext cx="3474720" cy="1188720"/>
          </a:xfrm>
        </p:spPr>
        <p:txBody>
          <a:bodyPr>
            <a:normAutofit/>
          </a:bodyPr>
          <a:lstStyle>
            <a:lvl1pPr marL="0" indent="0" latinLnBrk="0">
              <a:spcBef>
                <a:spcPts val="800"/>
              </a:spcBef>
              <a:buNone/>
              <a:defRPr kumimoji="1" lang="ja-JP" sz="1600"/>
            </a:lvl1pPr>
            <a:lvl2pPr marL="457200" indent="0" latinLnBrk="0">
              <a:buNone/>
              <a:defRPr kumimoji="1" lang="ja-JP" sz="1400"/>
            </a:lvl2pPr>
            <a:lvl3pPr marL="914400" indent="0" latinLnBrk="0">
              <a:buNone/>
              <a:defRPr kumimoji="1" lang="ja-JP" sz="1200"/>
            </a:lvl3pPr>
            <a:lvl4pPr marL="1371600" indent="0" latinLnBrk="0">
              <a:buNone/>
              <a:defRPr kumimoji="1" lang="ja-JP" sz="1000"/>
            </a:lvl4pPr>
            <a:lvl5pPr marL="1828800" indent="0" latinLnBrk="0">
              <a:buNone/>
              <a:defRPr kumimoji="1" lang="ja-JP" sz="1000"/>
            </a:lvl5pPr>
            <a:lvl6pPr marL="2286000" indent="0" latinLnBrk="0">
              <a:buNone/>
              <a:defRPr kumimoji="1" lang="ja-JP" sz="1000"/>
            </a:lvl6pPr>
            <a:lvl7pPr marL="2743200" indent="0" latinLnBrk="0">
              <a:buNone/>
              <a:defRPr kumimoji="1" lang="ja-JP" sz="1000"/>
            </a:lvl7pPr>
            <a:lvl8pPr marL="3200400" indent="0" latinLnBrk="0">
              <a:buNone/>
              <a:defRPr kumimoji="1" lang="ja-JP" sz="1000"/>
            </a:lvl8pPr>
            <a:lvl9pPr marL="3657600" indent="0" latinLnBrk="0">
              <a:buNone/>
              <a:defRPr kumimoji="1" lang="ja-JP"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endParaRPr kumimoji="1" lang="ja-JP"/>
          </a:p>
        </p:txBody>
      </p:sp>
      <p:sp>
        <p:nvSpPr>
          <p:cNvPr id="6" name="フッター プレースホルダー 5"/>
          <p:cNvSpPr>
            <a:spLocks noGrp="1"/>
          </p:cNvSpPr>
          <p:nvPr>
            <p:ph type="ftr" sz="quarter" idx="11"/>
          </p:nvPr>
        </p:nvSpPr>
        <p:spPr/>
        <p:txBody>
          <a:bodyPr/>
          <a:lstStyle/>
          <a:p>
            <a:r>
              <a:rPr kumimoji="1" lang="en-US" altLang="ja-JP" smtClean="0"/>
              <a:t>Honda R&amp;D Confidential     FE1S</a:t>
            </a:r>
            <a:endParaRPr kumimoji="1" lang="ja-JP"/>
          </a:p>
        </p:txBody>
      </p:sp>
      <p:sp>
        <p:nvSpPr>
          <p:cNvPr id="7" name="スライド番号プレースホルダー 6"/>
          <p:cNvSpPr>
            <a:spLocks noGrp="1"/>
          </p:cNvSpPr>
          <p:nvPr>
            <p:ph type="sldNum" sz="quarter" idx="12"/>
          </p:nvPr>
        </p:nvSpPr>
        <p:spPr/>
        <p:txBody>
          <a:bodyPr/>
          <a:lstStyle/>
          <a:p>
            <a:fld id="{E31375A4-56A4-47D6-9801-1991572033F7}" type="slidenum">
              <a:t>‹#›</a:t>
            </a:fld>
            <a:endParaRPr kumimoji="1" lang="ja-JP"/>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長方形 8"/>
          <p:cNvSpPr/>
          <p:nvPr userDrawn="1"/>
        </p:nvSpPr>
        <p:spPr>
          <a:xfrm>
            <a:off x="0" y="6257036"/>
            <a:ext cx="12192000" cy="54864"/>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
        <p:nvSpPr>
          <p:cNvPr id="2" name="タイトル プレースホルダー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kumimoji="1" lang="ja-JP" dirty="0"/>
              <a:t>マスター タイトルのスタイルを編集するには、ここをクリック</a:t>
            </a:r>
          </a:p>
        </p:txBody>
      </p:sp>
      <p:sp>
        <p:nvSpPr>
          <p:cNvPr id="3" name="テキスト プレースホルダー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kumimoji="1" lang="ja-JP" dirty="0"/>
              <a:t>マスター テキストのスタイルを編集するには、ここをクリック</a:t>
            </a:r>
          </a:p>
          <a:p>
            <a:pPr lvl="1"/>
            <a:r>
              <a:rPr kumimoji="1" lang="ja-JP" dirty="0"/>
              <a:t>第 2 レベル</a:t>
            </a:r>
          </a:p>
          <a:p>
            <a:pPr lvl="2"/>
            <a:r>
              <a:rPr kumimoji="1" lang="ja-JP" dirty="0"/>
              <a:t>第 3 レベル</a:t>
            </a:r>
          </a:p>
          <a:p>
            <a:pPr lvl="3"/>
            <a:r>
              <a:rPr kumimoji="1" lang="ja-JP" dirty="0"/>
              <a:t>第 4 レベル</a:t>
            </a:r>
          </a:p>
          <a:p>
            <a:pPr lvl="4"/>
            <a:r>
              <a:rPr kumimoji="1" lang="ja-JP" dirty="0"/>
              <a:t>第 5 レベル</a:t>
            </a:r>
          </a:p>
        </p:txBody>
      </p:sp>
      <p:sp>
        <p:nvSpPr>
          <p:cNvPr id="4" name="日付プレースホルダー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latinLnBrk="0">
              <a:defRPr kumimoji="1" lang="ja-JP" sz="1000">
                <a:solidFill>
                  <a:schemeClr val="tx1"/>
                </a:solidFill>
                <a:ea typeface="Meiryo UI" panose="020B0604030504040204" pitchFamily="50" charset="-128"/>
              </a:defRPr>
            </a:lvl1pPr>
          </a:lstStyle>
          <a:p>
            <a:endParaRPr lang="ja-JP" altLang="en-US" dirty="0"/>
          </a:p>
        </p:txBody>
      </p:sp>
      <p:sp>
        <p:nvSpPr>
          <p:cNvPr id="5" name="フッター プレースホルダー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latinLnBrk="0">
              <a:defRPr kumimoji="1" lang="ja-JP" sz="1000">
                <a:solidFill>
                  <a:schemeClr val="tx1"/>
                </a:solidFill>
                <a:ea typeface="Meiryo UI" panose="020B0604030504040204" pitchFamily="50" charset="-128"/>
              </a:defRPr>
            </a:lvl1pPr>
          </a:lstStyle>
          <a:p>
            <a:r>
              <a:rPr lang="en-US" altLang="ja-JP" smtClean="0"/>
              <a:t>Honda R&amp;D Confidential     FE1S</a:t>
            </a:r>
            <a:endParaRPr lang="ja-JP" altLang="en-US" dirty="0"/>
          </a:p>
        </p:txBody>
      </p:sp>
      <p:sp>
        <p:nvSpPr>
          <p:cNvPr id="6" name="スライド番号プレースホルダー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latinLnBrk="0">
              <a:defRPr kumimoji="1" lang="ja-JP" sz="1000">
                <a:solidFill>
                  <a:schemeClr val="tx1"/>
                </a:solidFill>
                <a:ea typeface="Meiryo UI" panose="020B0604030504040204" pitchFamily="50" charset="-128"/>
              </a:defRPr>
            </a:lvl1pPr>
          </a:lstStyle>
          <a:p>
            <a:fld id="{E31375A4-56A4-47D6-9801-1991572033F7}" type="slidenum">
              <a:rPr lang="en-US" altLang="ja-JP" smtClean="0"/>
              <a:pPr/>
              <a:t>‹#›</a:t>
            </a:fld>
            <a:endParaRPr lang="en-US" altLang="ja-JP" dirty="0"/>
          </a:p>
        </p:txBody>
      </p:sp>
      <p:sp>
        <p:nvSpPr>
          <p:cNvPr id="8" name="長方形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dirty="0">
              <a:ea typeface="Meiryo UI" panose="020B0604030504040204" pitchFamily="50" charset="-128"/>
            </a:endParaRPr>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kumimoji="1" lang="ja-JP" sz="2800" b="1" kern="1200" cap="all" baseline="0">
          <a:solidFill>
            <a:schemeClr val="accent1"/>
          </a:solidFill>
          <a:effectLst>
            <a:outerShdw blurRad="38100" dist="25400" dir="18900000" algn="bl" rotWithShape="0">
              <a:schemeClr val="bg1">
                <a:alpha val="80000"/>
              </a:schemeClr>
            </a:outerShdw>
          </a:effectLst>
          <a:latin typeface="+mj-lt"/>
          <a:ea typeface="Meiryo UI" panose="020B0604030504040204" pitchFamily="50" charset="-128"/>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kumimoji="1" lang="ja-JP" sz="2000" kern="1200">
          <a:solidFill>
            <a:schemeClr val="tx1"/>
          </a:solidFill>
          <a:latin typeface="+mn-lt"/>
          <a:ea typeface="Meiryo UI" panose="020B0604030504040204" pitchFamily="50" charset="-128"/>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kumimoji="1" lang="ja-JP" sz="1800" kern="1200">
          <a:solidFill>
            <a:schemeClr val="tx1"/>
          </a:solidFill>
          <a:latin typeface="+mn-lt"/>
          <a:ea typeface="Meiryo UI" panose="020B0604030504040204" pitchFamily="50" charset="-128"/>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kumimoji="1" lang="ja-JP" sz="1600" kern="1200">
          <a:solidFill>
            <a:schemeClr val="tx1"/>
          </a:solidFill>
          <a:latin typeface="+mn-lt"/>
          <a:ea typeface="Meiryo UI" panose="020B0604030504040204" pitchFamily="50" charset="-128"/>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eiryo UI" panose="020B0604030504040204" pitchFamily="50" charset="-128"/>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eiryo UI" panose="020B0604030504040204" pitchFamily="50" charset="-128"/>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n-ea"/>
          <a:cs typeface="+mn-cs"/>
        </a:defRPr>
      </a:lvl8pPr>
      <a:lvl9pPr marL="2651760" indent="-228600" algn="l" defTabSz="914400" rtl="0" eaLnBrk="1" latinLnBrk="0" hangingPunct="1">
        <a:lnSpc>
          <a:spcPct val="90000"/>
        </a:lnSpc>
        <a:spcBef>
          <a:spcPts val="800"/>
        </a:spcBef>
        <a:buClr>
          <a:schemeClr val="accent1"/>
        </a:buClr>
        <a:buFont typeface="Arial" pitchFamily="34" charset="0"/>
        <a:buChar char="•"/>
        <a:defRPr kumimoji="1" lang="ja-JP" sz="1400" kern="1200">
          <a:solidFill>
            <a:schemeClr val="tx1"/>
          </a:solidFill>
          <a:latin typeface="+mn-lt"/>
          <a:ea typeface="+mn-ea"/>
          <a:cs typeface="+mn-cs"/>
        </a:defRPr>
      </a:lvl9pPr>
    </p:bodyStyle>
    <p:otherStyle>
      <a:defPPr>
        <a:defRPr kumimoji="1" lang="ja-JP"/>
      </a:defPPr>
      <a:lvl1pPr marL="0" algn="l" defTabSz="914400" rtl="0" eaLnBrk="1" latinLnBrk="0" hangingPunct="1">
        <a:defRPr kumimoji="1" lang="ja-JP" sz="1800" kern="1200">
          <a:solidFill>
            <a:schemeClr val="tx1"/>
          </a:solidFill>
          <a:latin typeface="+mn-lt"/>
          <a:ea typeface="+mn-ea"/>
          <a:cs typeface="+mn-cs"/>
        </a:defRPr>
      </a:lvl1pPr>
      <a:lvl2pPr marL="457200" algn="l" defTabSz="914400" rtl="0" eaLnBrk="1" latinLnBrk="0" hangingPunct="1">
        <a:defRPr kumimoji="1" lang="ja-JP" sz="1800" kern="1200">
          <a:solidFill>
            <a:schemeClr val="tx1"/>
          </a:solidFill>
          <a:latin typeface="+mn-lt"/>
          <a:ea typeface="+mn-ea"/>
          <a:cs typeface="+mn-cs"/>
        </a:defRPr>
      </a:lvl2pPr>
      <a:lvl3pPr marL="914400" algn="l" defTabSz="914400" rtl="0" eaLnBrk="1" latinLnBrk="0" hangingPunct="1">
        <a:defRPr kumimoji="1" lang="ja-JP" sz="1800" kern="1200">
          <a:solidFill>
            <a:schemeClr val="tx1"/>
          </a:solidFill>
          <a:latin typeface="+mn-lt"/>
          <a:ea typeface="+mn-ea"/>
          <a:cs typeface="+mn-cs"/>
        </a:defRPr>
      </a:lvl3pPr>
      <a:lvl4pPr marL="1371600" algn="l" defTabSz="914400" rtl="0" eaLnBrk="1" latinLnBrk="0" hangingPunct="1">
        <a:defRPr kumimoji="1" lang="ja-JP" sz="1800" kern="1200">
          <a:solidFill>
            <a:schemeClr val="tx1"/>
          </a:solidFill>
          <a:latin typeface="+mn-lt"/>
          <a:ea typeface="+mn-ea"/>
          <a:cs typeface="+mn-cs"/>
        </a:defRPr>
      </a:lvl4pPr>
      <a:lvl5pPr marL="1828800" algn="l" defTabSz="914400" rtl="0" eaLnBrk="1" latinLnBrk="0" hangingPunct="1">
        <a:defRPr kumimoji="1" lang="ja-JP" sz="1800" kern="1200">
          <a:solidFill>
            <a:schemeClr val="tx1"/>
          </a:solidFill>
          <a:latin typeface="+mn-lt"/>
          <a:ea typeface="+mn-ea"/>
          <a:cs typeface="+mn-cs"/>
        </a:defRPr>
      </a:lvl5pPr>
      <a:lvl6pPr marL="2286000" algn="l" defTabSz="914400" rtl="0" eaLnBrk="1" latinLnBrk="0" hangingPunct="1">
        <a:defRPr kumimoji="1" lang="ja-JP" sz="1800" kern="1200">
          <a:solidFill>
            <a:schemeClr val="tx1"/>
          </a:solidFill>
          <a:latin typeface="+mn-lt"/>
          <a:ea typeface="+mn-ea"/>
          <a:cs typeface="+mn-cs"/>
        </a:defRPr>
      </a:lvl6pPr>
      <a:lvl7pPr marL="2743200" algn="l" defTabSz="914400" rtl="0" eaLnBrk="1" latinLnBrk="0" hangingPunct="1">
        <a:defRPr kumimoji="1" lang="ja-JP" sz="1800" kern="1200">
          <a:solidFill>
            <a:schemeClr val="tx1"/>
          </a:solidFill>
          <a:latin typeface="+mn-lt"/>
          <a:ea typeface="+mn-ea"/>
          <a:cs typeface="+mn-cs"/>
        </a:defRPr>
      </a:lvl7pPr>
      <a:lvl8pPr marL="3200400" algn="l" defTabSz="914400" rtl="0" eaLnBrk="1" latinLnBrk="0" hangingPunct="1">
        <a:defRPr kumimoji="1" lang="ja-JP" sz="1800" kern="1200">
          <a:solidFill>
            <a:schemeClr val="tx1"/>
          </a:solidFill>
          <a:latin typeface="+mn-lt"/>
          <a:ea typeface="+mn-ea"/>
          <a:cs typeface="+mn-cs"/>
        </a:defRPr>
      </a:lvl8pPr>
      <a:lvl9pPr marL="3657600" algn="l" defTabSz="914400" rtl="0" eaLnBrk="1" latinLnBrk="0" hangingPunct="1">
        <a:defRPr kumimoji="1" lang="ja-JP"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url.haxx.s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ibm.com/smarterplanet/us/en/ibmwatson/developercloud/natural-language-classifier/api/v1"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ibm.com/watson/developercloud/retrieve-and-rank/api/v1/"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sz="6000" dirty="0"/>
              <a:t>初めての</a:t>
            </a:r>
            <a:r>
              <a:rPr lang="en-US" altLang="ja-JP" sz="6000" dirty="0"/>
              <a:t>Watson</a:t>
            </a:r>
            <a:r>
              <a:rPr lang="ja-JP" altLang="en-US" sz="6000" dirty="0"/>
              <a:t>勉強会資料</a:t>
            </a:r>
            <a:endParaRPr kumimoji="1" lang="ja-JP" sz="6000" dirty="0"/>
          </a:p>
        </p:txBody>
      </p:sp>
      <p:sp>
        <p:nvSpPr>
          <p:cNvPr id="3" name="サブタイトル 2"/>
          <p:cNvSpPr>
            <a:spLocks noGrp="1"/>
          </p:cNvSpPr>
          <p:nvPr>
            <p:ph type="subTitle" idx="1"/>
          </p:nvPr>
        </p:nvSpPr>
        <p:spPr/>
        <p:txBody>
          <a:bodyPr>
            <a:normAutofit/>
          </a:bodyPr>
          <a:lstStyle/>
          <a:p>
            <a:r>
              <a:rPr kumimoji="1" lang="ja-JP" altLang="en-US" sz="1800" dirty="0" smtClean="0"/>
              <a:t>デジ開　</a:t>
            </a:r>
            <a:r>
              <a:rPr kumimoji="1" lang="en-US" altLang="ja-JP" sz="1800" dirty="0" smtClean="0"/>
              <a:t>CIS</a:t>
            </a:r>
            <a:r>
              <a:rPr kumimoji="1" lang="ja-JP" altLang="en-US" sz="1800" dirty="0" smtClean="0"/>
              <a:t>　</a:t>
            </a:r>
            <a:r>
              <a:rPr kumimoji="1" lang="en-US" altLang="ja-JP" sz="1800" dirty="0" smtClean="0"/>
              <a:t>PLM</a:t>
            </a:r>
            <a:r>
              <a:rPr kumimoji="1" lang="ja-JP" altLang="en-US" sz="1800" dirty="0" smtClean="0"/>
              <a:t>基盤　小松洋一郎</a:t>
            </a:r>
            <a:endParaRPr kumimoji="1" lang="ja-JP" sz="1800"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1.6 Watson</a:t>
            </a:r>
            <a:r>
              <a:rPr lang="ja-JP" altLang="en-US" dirty="0"/>
              <a:t>で日本語は使えますか？</a:t>
            </a:r>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特に日本語対応の求められる、質問応答に必要な</a:t>
            </a:r>
            <a:r>
              <a:rPr kumimoji="1" lang="en-US" altLang="ja-JP" dirty="0" smtClean="0"/>
              <a:t>API</a:t>
            </a:r>
            <a:r>
              <a:rPr kumimoji="1" lang="ja-JP" altLang="en-US" dirty="0" smtClean="0"/>
              <a:t>を中心に日本語化が実施されている</a:t>
            </a:r>
            <a:endParaRPr kumimoji="1" lang="en-US" altLang="ja-JP" dirty="0" smtClean="0"/>
          </a:p>
          <a:p>
            <a:r>
              <a:rPr lang="ja-JP" altLang="en-US" dirty="0"/>
              <a:t>日本語化</a:t>
            </a:r>
            <a:r>
              <a:rPr lang="ja-JP" altLang="en-US" dirty="0" smtClean="0"/>
              <a:t>はソフトバンクが</a:t>
            </a:r>
            <a:r>
              <a:rPr lang="ja-JP" altLang="en-US" dirty="0"/>
              <a:t>中心</a:t>
            </a:r>
            <a:r>
              <a:rPr lang="ja-JP" altLang="en-US" dirty="0" smtClean="0"/>
              <a:t>にとなって</a:t>
            </a:r>
            <a:r>
              <a:rPr lang="ja-JP" altLang="en-US" dirty="0"/>
              <a:t>担</a:t>
            </a:r>
            <a:r>
              <a:rPr lang="ja-JP" altLang="en-US" dirty="0" smtClean="0"/>
              <a:t>っている</a:t>
            </a:r>
            <a:endParaRPr lang="en-US" altLang="ja-JP" dirty="0" smtClean="0"/>
          </a:p>
          <a:p>
            <a:r>
              <a:rPr kumimoji="1" lang="ja-JP" altLang="en-US" dirty="0"/>
              <a:t>日本語化</a:t>
            </a:r>
            <a:r>
              <a:rPr kumimoji="1" lang="ja-JP" altLang="en-US" dirty="0" smtClean="0"/>
              <a:t>されている</a:t>
            </a:r>
            <a:r>
              <a:rPr kumimoji="1" lang="ja-JP" altLang="en-US" dirty="0"/>
              <a:t>サービス</a:t>
            </a:r>
            <a:endParaRPr kumimoji="1" lang="en-US" altLang="ja-JP" dirty="0" smtClean="0"/>
          </a:p>
          <a:p>
            <a:pPr lvl="1"/>
            <a:r>
              <a:rPr lang="en-US" altLang="ja-JP" dirty="0" smtClean="0"/>
              <a:t>Natural Language Classifier</a:t>
            </a:r>
            <a:r>
              <a:rPr lang="ja-JP" altLang="en-US" dirty="0" smtClean="0"/>
              <a:t>（自然言語の分類）</a:t>
            </a:r>
            <a:endParaRPr lang="en-US" altLang="ja-JP" dirty="0" smtClean="0"/>
          </a:p>
          <a:p>
            <a:pPr lvl="1"/>
            <a:r>
              <a:rPr kumimoji="1" lang="en-US" altLang="ja-JP" dirty="0" smtClean="0"/>
              <a:t>Retrieve and Rank</a:t>
            </a:r>
            <a:r>
              <a:rPr kumimoji="1" lang="ja-JP" altLang="en-US" dirty="0" smtClean="0"/>
              <a:t>（検索と並び替え）</a:t>
            </a:r>
            <a:endParaRPr kumimoji="1" lang="en-US" altLang="ja-JP" dirty="0" smtClean="0"/>
          </a:p>
          <a:p>
            <a:pPr lvl="1"/>
            <a:r>
              <a:rPr lang="en-US" altLang="ja-JP" dirty="0" smtClean="0"/>
              <a:t>Document Conversion</a:t>
            </a:r>
            <a:r>
              <a:rPr lang="ja-JP" altLang="en-US" dirty="0" smtClean="0"/>
              <a:t>（</a:t>
            </a:r>
            <a:r>
              <a:rPr lang="en-US" altLang="ja-JP" dirty="0" smtClean="0"/>
              <a:t>PDF</a:t>
            </a:r>
            <a:r>
              <a:rPr lang="ja-JP" altLang="en-US" dirty="0" smtClean="0"/>
              <a:t>ファイルなどの変換）</a:t>
            </a:r>
            <a:endParaRPr lang="en-US" altLang="ja-JP" dirty="0" smtClean="0"/>
          </a:p>
          <a:p>
            <a:pPr lvl="1"/>
            <a:r>
              <a:rPr kumimoji="1" lang="en-US" altLang="ja-JP" dirty="0" smtClean="0"/>
              <a:t>Dialog</a:t>
            </a:r>
            <a:r>
              <a:rPr kumimoji="1" lang="ja-JP" altLang="en-US" dirty="0" smtClean="0"/>
              <a:t>（定型的な対話）⇒現在は</a:t>
            </a:r>
            <a:r>
              <a:rPr kumimoji="1" lang="en-US" altLang="ja-JP" dirty="0" smtClean="0"/>
              <a:t>Conversation</a:t>
            </a:r>
            <a:r>
              <a:rPr kumimoji="1" lang="ja-JP" altLang="en-US" dirty="0" smtClean="0"/>
              <a:t>に移行され</a:t>
            </a:r>
            <a:r>
              <a:rPr kumimoji="1" lang="en-US" altLang="ja-JP" dirty="0" smtClean="0"/>
              <a:t>Dialog</a:t>
            </a:r>
            <a:r>
              <a:rPr kumimoji="1" lang="ja-JP" altLang="en-US" dirty="0" smtClean="0"/>
              <a:t>は廃止</a:t>
            </a:r>
            <a:endParaRPr kumimoji="1" lang="en-US" altLang="ja-JP" dirty="0" smtClean="0"/>
          </a:p>
          <a:p>
            <a:pPr lvl="1"/>
            <a:r>
              <a:rPr lang="en-US" altLang="ja-JP" dirty="0" smtClean="0"/>
              <a:t>Speech To Text</a:t>
            </a:r>
            <a:r>
              <a:rPr lang="ja-JP" altLang="en-US" dirty="0" smtClean="0"/>
              <a:t>（音声からテキストへの変換）</a:t>
            </a:r>
            <a:endParaRPr lang="en-US" altLang="ja-JP" dirty="0" smtClean="0"/>
          </a:p>
          <a:p>
            <a:pPr lvl="1"/>
            <a:r>
              <a:rPr kumimoji="1" lang="en-US" altLang="ja-JP" dirty="0" smtClean="0"/>
              <a:t>Text To Speech</a:t>
            </a:r>
            <a:r>
              <a:rPr kumimoji="1" lang="ja-JP" altLang="en-US" dirty="0" smtClean="0"/>
              <a:t>（テキストから音声への変換）</a:t>
            </a:r>
            <a:endParaRPr kumimoji="1" lang="en-US" altLang="ja-JP" dirty="0" smtClean="0"/>
          </a:p>
          <a:p>
            <a:pPr lvl="1"/>
            <a:r>
              <a:rPr lang="en-US" altLang="ja-JP" dirty="0" smtClean="0"/>
              <a:t>Visual Recognition</a:t>
            </a:r>
            <a:r>
              <a:rPr lang="ja-JP" altLang="en-US" dirty="0" smtClean="0"/>
              <a:t>（画像認識のうち、画像に何が写っているかを識別する</a:t>
            </a:r>
            <a:r>
              <a:rPr lang="en-US" altLang="ja-JP" dirty="0" smtClean="0"/>
              <a:t>API</a:t>
            </a:r>
            <a:r>
              <a:rPr lang="ja-JP" altLang="en-US" dirty="0" smtClean="0"/>
              <a:t>）</a:t>
            </a:r>
            <a:endParaRPr lang="en-US" altLang="ja-JP" dirty="0" smtClean="0"/>
          </a:p>
          <a:p>
            <a:pPr lvl="1"/>
            <a:r>
              <a:rPr kumimoji="1" lang="en-US" altLang="ja-JP" dirty="0" smtClean="0"/>
              <a:t>Personality Insights</a:t>
            </a:r>
            <a:r>
              <a:rPr kumimoji="1" lang="ja-JP" altLang="en-US" dirty="0" smtClean="0"/>
              <a:t>（</a:t>
            </a:r>
            <a:r>
              <a:rPr kumimoji="1" lang="en-US" altLang="ja-JP" dirty="0" smtClean="0"/>
              <a:t>Twitter</a:t>
            </a:r>
            <a:r>
              <a:rPr kumimoji="1" lang="ja-JP" altLang="en-US" dirty="0" err="1" smtClean="0"/>
              <a:t>での</a:t>
            </a:r>
            <a:r>
              <a:rPr kumimoji="1" lang="ja-JP" altLang="en-US" dirty="0" smtClean="0"/>
              <a:t>ツイートなどから個人の性格などを診断する）</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5" name="正方形/長方形 4"/>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主に質問応答に必要な</a:t>
            </a:r>
            <a:r>
              <a:rPr kumimoji="1" lang="en-US" altLang="ja-JP" dirty="0" smtClean="0"/>
              <a:t>API</a:t>
            </a:r>
            <a:r>
              <a:rPr kumimoji="1" lang="ja-JP" altLang="en-US" dirty="0" smtClean="0"/>
              <a:t>の日本語化が実施されている。</a:t>
            </a:r>
            <a:endParaRPr kumimoji="1" lang="ja-JP" altLang="en-US" dirty="0"/>
          </a:p>
        </p:txBody>
      </p:sp>
    </p:spTree>
    <p:extLst>
      <p:ext uri="{BB962C8B-B14F-4D97-AF65-F5344CB8AC3E}">
        <p14:creationId xmlns:p14="http://schemas.microsoft.com/office/powerpoint/2010/main" val="13825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Chapter 2</a:t>
            </a:r>
            <a:r>
              <a:rPr lang="ja-JP" altLang="en-US" dirty="0" smtClean="0"/>
              <a:t>　人工知能とは何か？</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2.1 </a:t>
            </a:r>
            <a:r>
              <a:rPr kumimoji="1" lang="ja-JP" altLang="en-US" dirty="0" smtClean="0"/>
              <a:t>人工知能の歴史</a:t>
            </a:r>
            <a:endParaRPr kumimoji="1" lang="en-US" altLang="ja-JP" dirty="0" smtClean="0"/>
          </a:p>
          <a:p>
            <a:r>
              <a:rPr lang="en-US" altLang="ja-JP" dirty="0" smtClean="0"/>
              <a:t>2.2 </a:t>
            </a:r>
            <a:r>
              <a:rPr lang="ja-JP" altLang="en-US" dirty="0" smtClean="0"/>
              <a:t>現代の人工知能　～　第</a:t>
            </a:r>
            <a:r>
              <a:rPr lang="en-US" altLang="ja-JP" dirty="0" smtClean="0"/>
              <a:t>3</a:t>
            </a:r>
            <a:r>
              <a:rPr lang="ja-JP" altLang="en-US" dirty="0" smtClean="0"/>
              <a:t>次人工知能</a:t>
            </a:r>
            <a:r>
              <a:rPr lang="ja-JP" altLang="en-US" dirty="0"/>
              <a:t>ブーム</a:t>
            </a:r>
            <a:endParaRPr lang="en-US" altLang="ja-JP" dirty="0" smtClean="0"/>
          </a:p>
          <a:p>
            <a:r>
              <a:rPr kumimoji="1" lang="en-US" altLang="ja-JP" dirty="0" smtClean="0"/>
              <a:t>2.3 Watson</a:t>
            </a:r>
            <a:r>
              <a:rPr kumimoji="1" lang="ja-JP" altLang="en-US" dirty="0" smtClean="0"/>
              <a:t>と人工知能</a:t>
            </a:r>
            <a:endParaRPr kumimoji="1" lang="en-US" altLang="ja-JP" dirty="0" smtClean="0"/>
          </a:p>
          <a:p>
            <a:r>
              <a:rPr lang="en-US" altLang="ja-JP" dirty="0" smtClean="0"/>
              <a:t>2.4 Watson</a:t>
            </a:r>
            <a:r>
              <a:rPr lang="ja-JP" altLang="en-US" dirty="0" smtClean="0"/>
              <a:t>と他社の人工知能</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34497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2.1 </a:t>
            </a:r>
            <a:r>
              <a:rPr lang="ja-JP" altLang="en-US" dirty="0"/>
              <a:t>人工知能の歴史</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強い人工知能と弱い人工知能</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a:stretch>
            <a:fillRect/>
          </a:stretch>
        </p:blipFill>
        <p:spPr>
          <a:xfrm>
            <a:off x="207572" y="2229105"/>
            <a:ext cx="7272106" cy="3952864"/>
          </a:xfrm>
          <a:prstGeom prst="rect">
            <a:avLst/>
          </a:prstGeom>
        </p:spPr>
      </p:pic>
      <p:pic>
        <p:nvPicPr>
          <p:cNvPr id="6" name="Picture 2" descr="「ドラえもん　」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9678" y="4550311"/>
            <a:ext cx="1143126" cy="134021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4038" y="2785470"/>
            <a:ext cx="934406" cy="921504"/>
          </a:xfrm>
          <a:prstGeom prst="rect">
            <a:avLst/>
          </a:prstGeom>
        </p:spPr>
      </p:pic>
      <p:sp>
        <p:nvSpPr>
          <p:cNvPr id="8" name="正方形/長方形 7"/>
          <p:cNvSpPr/>
          <p:nvPr/>
        </p:nvSpPr>
        <p:spPr>
          <a:xfrm>
            <a:off x="8768864" y="2564607"/>
            <a:ext cx="3316814" cy="13632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ja-JP" altLang="en-US" sz="1600" dirty="0" smtClean="0"/>
              <a:t>現在はこちらの立場の</a:t>
            </a:r>
            <a:endParaRPr kumimoji="1" lang="en-US" altLang="ja-JP" sz="1600" dirty="0" smtClean="0"/>
          </a:p>
          <a:p>
            <a:pPr algn="ctr"/>
            <a:r>
              <a:rPr kumimoji="1" lang="ja-JP" altLang="en-US" sz="1600" dirty="0" smtClean="0"/>
              <a:t>研究者が大多数</a:t>
            </a:r>
            <a:endParaRPr kumimoji="1" lang="en-US" altLang="ja-JP" sz="1600" dirty="0" smtClean="0"/>
          </a:p>
          <a:p>
            <a:pPr algn="ctr"/>
            <a:r>
              <a:rPr kumimoji="1" lang="en-US" altLang="ja-JP" sz="1600" dirty="0" smtClean="0"/>
              <a:t>AI(Augmented Intelligence)</a:t>
            </a:r>
          </a:p>
          <a:p>
            <a:pPr algn="ctr"/>
            <a:r>
              <a:rPr kumimoji="1" lang="en-US" altLang="ja-JP" sz="1600" dirty="0" smtClean="0"/>
              <a:t>IA(Intelligence Amplifier)</a:t>
            </a:r>
            <a:endParaRPr kumimoji="1" lang="ja-JP" altLang="en-US" sz="1600" dirty="0"/>
          </a:p>
        </p:txBody>
      </p:sp>
      <p:sp>
        <p:nvSpPr>
          <p:cNvPr id="9" name="正方形/長方形 8"/>
          <p:cNvSpPr/>
          <p:nvPr/>
        </p:nvSpPr>
        <p:spPr>
          <a:xfrm>
            <a:off x="8768863" y="4533200"/>
            <a:ext cx="3321536" cy="137443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600" dirty="0" smtClean="0"/>
              <a:t>AGI</a:t>
            </a:r>
            <a:r>
              <a:rPr kumimoji="1" lang="ja-JP" altLang="en-US" sz="1600" dirty="0" smtClean="0"/>
              <a:t>（汎用人工知能）を</a:t>
            </a:r>
            <a:endParaRPr kumimoji="1" lang="en-US" altLang="ja-JP" sz="1600" dirty="0" smtClean="0"/>
          </a:p>
          <a:p>
            <a:pPr algn="ctr"/>
            <a:r>
              <a:rPr kumimoji="1" lang="ja-JP" altLang="en-US" sz="1600" dirty="0" smtClean="0"/>
              <a:t>目指す人たち</a:t>
            </a:r>
            <a:endParaRPr kumimoji="1" lang="en-US" altLang="ja-JP" sz="1600" dirty="0" smtClean="0"/>
          </a:p>
          <a:p>
            <a:pPr algn="ctr"/>
            <a:r>
              <a:rPr kumimoji="1" lang="ja-JP" altLang="en-US" sz="1600" dirty="0"/>
              <a:t>日本</a:t>
            </a:r>
            <a:r>
              <a:rPr kumimoji="1" lang="ja-JP" altLang="en-US" sz="1600" dirty="0" smtClean="0"/>
              <a:t>の代表研究者</a:t>
            </a:r>
            <a:endParaRPr kumimoji="1" lang="en-US" altLang="ja-JP" sz="1600" dirty="0" smtClean="0"/>
          </a:p>
          <a:p>
            <a:pPr algn="ctr"/>
            <a:r>
              <a:rPr kumimoji="1" lang="ja-JP" altLang="en-US" sz="1600" dirty="0" smtClean="0"/>
              <a:t>山川氏（ドワンゴ）</a:t>
            </a:r>
            <a:endParaRPr kumimoji="1" lang="en-US" altLang="ja-JP" sz="1600" dirty="0" smtClean="0"/>
          </a:p>
          <a:p>
            <a:pPr algn="ctr"/>
            <a:r>
              <a:rPr kumimoji="1" lang="ja-JP" altLang="en-US" sz="1600" dirty="0" smtClean="0"/>
              <a:t>栗原氏（電通大）</a:t>
            </a:r>
            <a:endParaRPr kumimoji="1" lang="en-US" altLang="ja-JP" sz="1600" dirty="0" smtClean="0"/>
          </a:p>
        </p:txBody>
      </p:sp>
      <p:sp>
        <p:nvSpPr>
          <p:cNvPr id="11" name="正方形/長方形 10"/>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両者は主導権を奪い合いながら研究が進められてきた。</a:t>
            </a:r>
            <a:endParaRPr kumimoji="1" lang="ja-JP" altLang="en-US" dirty="0"/>
          </a:p>
        </p:txBody>
      </p:sp>
    </p:spTree>
    <p:extLst>
      <p:ext uri="{BB962C8B-B14F-4D97-AF65-F5344CB8AC3E}">
        <p14:creationId xmlns:p14="http://schemas.microsoft.com/office/powerpoint/2010/main" val="192199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2.1 </a:t>
            </a:r>
            <a:r>
              <a:rPr lang="ja-JP" altLang="en-US" dirty="0"/>
              <a:t>人工知能の歴史</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探索・推論　～　第</a:t>
            </a:r>
            <a:r>
              <a:rPr kumimoji="1" lang="en-US" altLang="ja-JP" dirty="0" smtClean="0"/>
              <a:t>1</a:t>
            </a:r>
            <a:r>
              <a:rPr kumimoji="1" lang="ja-JP" altLang="en-US" dirty="0" smtClean="0"/>
              <a:t>次人工知能ブーム</a:t>
            </a:r>
            <a:endParaRPr kumimoji="1" lang="en-US" altLang="ja-JP" dirty="0" smtClean="0"/>
          </a:p>
          <a:p>
            <a:pPr lvl="1"/>
            <a:r>
              <a:rPr lang="en-US" altLang="ja-JP" dirty="0"/>
              <a:t>1956</a:t>
            </a:r>
            <a:r>
              <a:rPr lang="ja-JP" altLang="en-US" dirty="0" smtClean="0"/>
              <a:t>年ダートマス</a:t>
            </a:r>
            <a:r>
              <a:rPr lang="ja-JP" altLang="en-US" dirty="0"/>
              <a:t>会議</a:t>
            </a:r>
            <a:r>
              <a:rPr lang="ja-JP" altLang="en-US" dirty="0" smtClean="0"/>
              <a:t>で「人工知能」という言葉が生まれた。</a:t>
            </a:r>
            <a:endParaRPr lang="en-US" altLang="ja-JP" dirty="0" smtClean="0"/>
          </a:p>
          <a:p>
            <a:pPr lvl="2"/>
            <a:r>
              <a:rPr kumimoji="1" lang="en-US" altLang="ja-JP" dirty="0" smtClean="0"/>
              <a:t>ENIAC</a:t>
            </a:r>
            <a:r>
              <a:rPr kumimoji="1" lang="ja-JP" altLang="en-US" dirty="0" smtClean="0"/>
              <a:t>が</a:t>
            </a:r>
            <a:r>
              <a:rPr kumimoji="1" lang="en-US" altLang="ja-JP" dirty="0" smtClean="0"/>
              <a:t>1946</a:t>
            </a:r>
            <a:r>
              <a:rPr kumimoji="1" lang="ja-JP" altLang="en-US" dirty="0" smtClean="0"/>
              <a:t>年の発表でありそこからわずか</a:t>
            </a:r>
            <a:r>
              <a:rPr kumimoji="1" lang="en-US" altLang="ja-JP" dirty="0" smtClean="0"/>
              <a:t>10</a:t>
            </a:r>
            <a:r>
              <a:rPr kumimoji="1" lang="ja-JP" altLang="en-US" dirty="0" smtClean="0"/>
              <a:t>年。コンピュータでも最古参の部類のテーマである。</a:t>
            </a:r>
            <a:endParaRPr kumimoji="1" lang="en-US" altLang="ja-JP" dirty="0" smtClean="0"/>
          </a:p>
          <a:p>
            <a:pPr lvl="2"/>
            <a:endParaRPr lang="en-US" altLang="ja-JP" dirty="0"/>
          </a:p>
          <a:p>
            <a:pPr lvl="1"/>
            <a:r>
              <a:rPr kumimoji="1" lang="ja-JP" altLang="en-US" dirty="0" smtClean="0"/>
              <a:t>第</a:t>
            </a:r>
            <a:r>
              <a:rPr kumimoji="1" lang="en-US" altLang="ja-JP" dirty="0" smtClean="0"/>
              <a:t>1</a:t>
            </a:r>
            <a:r>
              <a:rPr lang="ja-JP" altLang="en-US" dirty="0"/>
              <a:t>次</a:t>
            </a:r>
            <a:r>
              <a:rPr kumimoji="1" lang="ja-JP" altLang="en-US" dirty="0" smtClean="0"/>
              <a:t>人工知能ブームの</a:t>
            </a:r>
            <a:r>
              <a:rPr kumimoji="1" lang="en-US" altLang="ja-JP" dirty="0" smtClean="0"/>
              <a:t>2</a:t>
            </a:r>
            <a:r>
              <a:rPr lang="ja-JP" altLang="en-US" dirty="0"/>
              <a:t>大</a:t>
            </a:r>
            <a:r>
              <a:rPr kumimoji="1" lang="ja-JP" altLang="en-US" dirty="0" smtClean="0"/>
              <a:t>研究テーマ</a:t>
            </a:r>
            <a:endParaRPr kumimoji="1" lang="en-US" altLang="ja-JP" dirty="0" smtClean="0"/>
          </a:p>
          <a:p>
            <a:pPr lvl="2"/>
            <a:r>
              <a:rPr kumimoji="1" lang="ja-JP" altLang="en-US" dirty="0" smtClean="0"/>
              <a:t>パーセプトロン：ニューラルネットワークの始まり。パターン認識、学習の機能性。</a:t>
            </a:r>
            <a:endParaRPr kumimoji="1" lang="en-US" altLang="ja-JP" dirty="0" smtClean="0"/>
          </a:p>
          <a:p>
            <a:pPr lvl="2"/>
            <a:endParaRPr lang="en-US" altLang="ja-JP" dirty="0"/>
          </a:p>
          <a:p>
            <a:pPr lvl="2"/>
            <a:endParaRPr kumimoji="1" lang="en-US" altLang="ja-JP" dirty="0" smtClean="0"/>
          </a:p>
          <a:p>
            <a:pPr lvl="2"/>
            <a:endParaRPr kumimoji="1" lang="en-US" altLang="ja-JP" dirty="0" smtClean="0"/>
          </a:p>
          <a:p>
            <a:pPr lvl="2"/>
            <a:r>
              <a:rPr lang="ja-JP" altLang="en-US" dirty="0" smtClean="0"/>
              <a:t>探索、推論アルゴリズム：迷路探索、経路探索、チェスなどのゲーム</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4323" y="3871178"/>
            <a:ext cx="1973537" cy="1013438"/>
          </a:xfrm>
          <a:prstGeom prst="rect">
            <a:avLst/>
          </a:prstGeom>
        </p:spPr>
      </p:pic>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7300" y="3871179"/>
            <a:ext cx="2565666" cy="1013438"/>
          </a:xfrm>
          <a:prstGeom prst="rect">
            <a:avLst/>
          </a:prstGeom>
        </p:spPr>
      </p:pic>
      <p:sp>
        <p:nvSpPr>
          <p:cNvPr id="14" name="正方形/長方形 13"/>
          <p:cNvSpPr/>
          <p:nvPr/>
        </p:nvSpPr>
        <p:spPr>
          <a:xfrm>
            <a:off x="8174892" y="3993662"/>
            <a:ext cx="3093065" cy="7737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t>線形分離可能な問題しか</a:t>
            </a:r>
            <a:endParaRPr kumimoji="1" lang="en-US" altLang="ja-JP" sz="1400" dirty="0" smtClean="0"/>
          </a:p>
          <a:p>
            <a:pPr algn="ctr"/>
            <a:r>
              <a:rPr kumimoji="1" lang="ja-JP" altLang="en-US" sz="1400" dirty="0" smtClean="0"/>
              <a:t>解けないことが証明される</a:t>
            </a:r>
            <a:endParaRPr kumimoji="1" lang="en-US" altLang="ja-JP" sz="1400" dirty="0" smtClean="0"/>
          </a:p>
          <a:p>
            <a:pPr algn="ctr"/>
            <a:r>
              <a:rPr kumimoji="1" lang="ja-JP" altLang="en-US" sz="1400" dirty="0" smtClean="0"/>
              <a:t>⇒排他的論理</a:t>
            </a:r>
            <a:r>
              <a:rPr kumimoji="1" lang="ja-JP" altLang="en-US" sz="1400" dirty="0"/>
              <a:t>輪</a:t>
            </a:r>
            <a:r>
              <a:rPr kumimoji="1" lang="ja-JP" altLang="en-US" sz="1400" dirty="0" smtClean="0"/>
              <a:t>さえ</a:t>
            </a:r>
            <a:r>
              <a:rPr kumimoji="1" lang="ja-JP" altLang="en-US" sz="1400" dirty="0"/>
              <a:t>理解</a:t>
            </a:r>
            <a:r>
              <a:rPr kumimoji="1" lang="ja-JP" altLang="en-US" sz="1400" dirty="0" smtClean="0"/>
              <a:t>できない</a:t>
            </a:r>
            <a:endParaRPr kumimoji="1" lang="ja-JP" altLang="en-US" sz="1400" dirty="0"/>
          </a:p>
        </p:txBody>
      </p:sp>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7300" y="5172510"/>
            <a:ext cx="1703021" cy="1053564"/>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2979" y="5172509"/>
            <a:ext cx="1703021" cy="1053564"/>
          </a:xfrm>
          <a:prstGeom prst="rect">
            <a:avLst/>
          </a:prstGeom>
        </p:spPr>
      </p:pic>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8658" y="5172509"/>
            <a:ext cx="1703021" cy="1053564"/>
          </a:xfrm>
          <a:prstGeom prst="rect">
            <a:avLst/>
          </a:prstGeom>
        </p:spPr>
      </p:pic>
      <p:sp>
        <p:nvSpPr>
          <p:cNvPr id="18" name="正方形/長方形 1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どちらも簡単な問題しか解けないと分かり研究は下火に⇒成果は無駄ではなく今でも一般的に使われている</a:t>
            </a:r>
            <a:endParaRPr kumimoji="1" lang="ja-JP" altLang="en-US" dirty="0"/>
          </a:p>
        </p:txBody>
      </p:sp>
      <p:sp>
        <p:nvSpPr>
          <p:cNvPr id="19" name="正方形/長方形 18"/>
          <p:cNvSpPr/>
          <p:nvPr/>
        </p:nvSpPr>
        <p:spPr>
          <a:xfrm>
            <a:off x="8174892" y="5311113"/>
            <a:ext cx="3093065" cy="77372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400" dirty="0" smtClean="0"/>
              <a:t>ゲームのような非常に限られた</a:t>
            </a:r>
            <a:endParaRPr kumimoji="1" lang="en-US" altLang="ja-JP" sz="1400" dirty="0" smtClean="0"/>
          </a:p>
          <a:p>
            <a:pPr algn="ctr"/>
            <a:r>
              <a:rPr kumimoji="1" lang="ja-JP" altLang="en-US" sz="1400" dirty="0" smtClean="0"/>
              <a:t>問題しか解けないことが判明</a:t>
            </a:r>
            <a:endParaRPr kumimoji="1" lang="ja-JP" altLang="en-US" sz="1400" dirty="0"/>
          </a:p>
        </p:txBody>
      </p:sp>
    </p:spTree>
    <p:extLst>
      <p:ext uri="{BB962C8B-B14F-4D97-AF65-F5344CB8AC3E}">
        <p14:creationId xmlns:p14="http://schemas.microsoft.com/office/powerpoint/2010/main" val="98121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2.1 </a:t>
            </a:r>
            <a:r>
              <a:rPr lang="ja-JP" altLang="en-US" dirty="0"/>
              <a:t>人工知能の歴史</a:t>
            </a:r>
            <a:endParaRPr lang="en-US" altLang="ja-JP" dirty="0"/>
          </a:p>
        </p:txBody>
      </p:sp>
      <p:sp>
        <p:nvSpPr>
          <p:cNvPr id="3" name="コンテンツ プレースホルダー 2"/>
          <p:cNvSpPr>
            <a:spLocks noGrp="1"/>
          </p:cNvSpPr>
          <p:nvPr>
            <p:ph idx="1"/>
          </p:nvPr>
        </p:nvSpPr>
        <p:spPr/>
        <p:txBody>
          <a:bodyPr>
            <a:normAutofit fontScale="92500" lnSpcReduction="10000"/>
          </a:bodyPr>
          <a:lstStyle/>
          <a:p>
            <a:r>
              <a:rPr lang="ja-JP" altLang="en-US" dirty="0" smtClean="0"/>
              <a:t>エキスパート</a:t>
            </a:r>
            <a:r>
              <a:rPr lang="ja-JP" altLang="en-US" dirty="0"/>
              <a:t>システム</a:t>
            </a:r>
            <a:r>
              <a:rPr kumimoji="1" lang="ja-JP" altLang="en-US" dirty="0" smtClean="0"/>
              <a:t>　～　第</a:t>
            </a:r>
            <a:r>
              <a:rPr lang="en-US" altLang="ja-JP" dirty="0"/>
              <a:t>2</a:t>
            </a:r>
            <a:r>
              <a:rPr kumimoji="1" lang="ja-JP" altLang="en-US" dirty="0" smtClean="0"/>
              <a:t>次人工知能ブーム</a:t>
            </a:r>
            <a:endParaRPr kumimoji="1" lang="en-US" altLang="ja-JP" dirty="0" smtClean="0"/>
          </a:p>
          <a:p>
            <a:pPr lvl="1"/>
            <a:r>
              <a:rPr lang="ja-JP" altLang="en-US" dirty="0" smtClean="0"/>
              <a:t>人間の専門家が持つ知識をコンピュータに教えることで、人間の代わりに、その知識に基づいた判断をさせようというアプローチ</a:t>
            </a:r>
            <a:endParaRPr lang="en-US" altLang="ja-JP" dirty="0" smtClean="0"/>
          </a:p>
          <a:p>
            <a:pPr lvl="2"/>
            <a:r>
              <a:rPr lang="ja-JP" altLang="en-US" dirty="0" smtClean="0"/>
              <a:t>いわゆるルール</a:t>
            </a:r>
            <a:r>
              <a:rPr lang="ja-JP" altLang="en-US" dirty="0"/>
              <a:t>ベース</a:t>
            </a:r>
            <a:r>
              <a:rPr lang="ja-JP" altLang="en-US" dirty="0" smtClean="0"/>
              <a:t>に基づく人工知能</a:t>
            </a:r>
            <a:endParaRPr lang="en-US" altLang="ja-JP" dirty="0" smtClean="0"/>
          </a:p>
          <a:p>
            <a:pPr lvl="2"/>
            <a:r>
              <a:rPr lang="ja-JP" altLang="en-US" dirty="0" smtClean="0"/>
              <a:t>作られたシステム例：</a:t>
            </a:r>
            <a:r>
              <a:rPr lang="en-US" altLang="ja-JP" dirty="0" smtClean="0"/>
              <a:t>MYCIN</a:t>
            </a:r>
            <a:r>
              <a:rPr lang="ja-JP" altLang="en-US" dirty="0" smtClean="0"/>
              <a:t>　伝染性の血液疾患の診断と抗生物質の処方システム</a:t>
            </a:r>
            <a:endParaRPr lang="en-US" altLang="ja-JP" dirty="0" smtClean="0"/>
          </a:p>
          <a:p>
            <a:pPr lvl="2"/>
            <a:r>
              <a:rPr kumimoji="1" lang="ja-JP" altLang="en-US" dirty="0"/>
              <a:t>日本</a:t>
            </a:r>
            <a:r>
              <a:rPr kumimoji="1" lang="ja-JP" altLang="en-US" dirty="0" smtClean="0"/>
              <a:t>での取り組み例：第五世代コンピュータ　</a:t>
            </a:r>
            <a:endParaRPr kumimoji="1" lang="en-US" altLang="ja-JP" dirty="0" smtClean="0"/>
          </a:p>
          <a:p>
            <a:pPr marL="685800" lvl="2" indent="0">
              <a:buNone/>
            </a:pPr>
            <a:r>
              <a:rPr lang="ja-JP" altLang="en-US" dirty="0" smtClean="0"/>
              <a:t>　　</a:t>
            </a:r>
            <a:r>
              <a:rPr lang="ja-JP" altLang="en-US" dirty="0"/>
              <a:t>目標：「述語論理による推論を高速実行する並列推論マシンとそのオペレーティングシステムを構築する」</a:t>
            </a:r>
            <a:endParaRPr lang="en-US" altLang="ja-JP" dirty="0"/>
          </a:p>
          <a:p>
            <a:pPr marL="685800" lvl="2" indent="0">
              <a:buNone/>
            </a:pPr>
            <a:r>
              <a:rPr lang="ja-JP" altLang="en-US" dirty="0"/>
              <a:t>　　　　　　　⇒壮大なプロジェクトであり、</a:t>
            </a:r>
            <a:r>
              <a:rPr lang="en-US" altLang="ja-JP" dirty="0"/>
              <a:t>10</a:t>
            </a:r>
            <a:r>
              <a:rPr lang="ja-JP" altLang="en-US" dirty="0"/>
              <a:t>年</a:t>
            </a:r>
            <a:r>
              <a:rPr lang="en-US" altLang="ja-JP" dirty="0"/>
              <a:t>570</a:t>
            </a:r>
            <a:r>
              <a:rPr lang="ja-JP" altLang="en-US" dirty="0"/>
              <a:t>億円の投資をしたが、アプリケーションにいたらず失敗</a:t>
            </a:r>
            <a:r>
              <a:rPr lang="ja-JP" altLang="en-US" dirty="0" smtClean="0"/>
              <a:t>。</a:t>
            </a:r>
            <a:endParaRPr lang="en-US" altLang="ja-JP" dirty="0"/>
          </a:p>
          <a:p>
            <a:pPr lvl="1"/>
            <a:r>
              <a:rPr lang="ja-JP" altLang="en-US" dirty="0" smtClean="0"/>
              <a:t>知識を</a:t>
            </a:r>
            <a:r>
              <a:rPr lang="ja-JP" altLang="en-US" dirty="0"/>
              <a:t>記述</a:t>
            </a:r>
            <a:r>
              <a:rPr lang="ja-JP" altLang="en-US" dirty="0" smtClean="0"/>
              <a:t>する難しさ</a:t>
            </a:r>
            <a:endParaRPr lang="en-US" altLang="ja-JP" dirty="0" smtClean="0"/>
          </a:p>
          <a:p>
            <a:pPr lvl="2"/>
            <a:r>
              <a:rPr kumimoji="1" lang="ja-JP" altLang="en-US" dirty="0" smtClean="0"/>
              <a:t>フレーム問題：現実に起こりうる問題すべてに対処することができないという問題。</a:t>
            </a:r>
            <a:endParaRPr kumimoji="1" lang="en-US" altLang="ja-JP" dirty="0" smtClean="0"/>
          </a:p>
          <a:p>
            <a:pPr lvl="2"/>
            <a:r>
              <a:rPr lang="ja-JP" altLang="en-US" dirty="0"/>
              <a:t>記号接地問題：記号システム内のシンボルがどのようにして実世界の意味と結び付けられるかという問題。</a:t>
            </a:r>
            <a:endParaRPr lang="en-US" altLang="ja-JP" dirty="0"/>
          </a:p>
          <a:p>
            <a:pPr marL="685800" lvl="2" indent="0">
              <a:buNone/>
            </a:pPr>
            <a:r>
              <a:rPr lang="ja-JP" altLang="en-US" dirty="0"/>
              <a:t>　　　　　　　　　　　　　⇒「シマウマ」を「シマシマ」のある「ウマ」だと説明しても機械は理解できない。</a:t>
            </a:r>
            <a:endParaRPr lang="en-US" altLang="ja-JP" dirty="0"/>
          </a:p>
          <a:p>
            <a:pPr marL="685800" lvl="2" indent="0">
              <a:buNone/>
            </a:pPr>
            <a:r>
              <a:rPr lang="ja-JP" altLang="en-US" dirty="0"/>
              <a:t>　　　　　　　　　　　　　　　シマシマとはどんな模様？ウマとはどんな動物</a:t>
            </a:r>
            <a:r>
              <a:rPr lang="ja-JP" altLang="en-US" dirty="0" smtClean="0"/>
              <a:t>？</a:t>
            </a:r>
            <a:endParaRPr kumimoji="1" lang="ja-JP" altLang="en-US" dirty="0" smtClean="0"/>
          </a:p>
          <a:p>
            <a:pPr lvl="2"/>
            <a:r>
              <a:rPr lang="ja-JP" altLang="en-US" dirty="0" smtClean="0"/>
              <a:t>常識記述：人間が生育過程で経験を積み獲得する常識を、どう知識として整理し、どう教えるか？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18" name="正方形/長方形 1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現実社会の問題は少し解けたものの、</a:t>
            </a:r>
            <a:r>
              <a:rPr kumimoji="1" lang="ja-JP" altLang="en-US" dirty="0"/>
              <a:t>極</a:t>
            </a:r>
            <a:r>
              <a:rPr kumimoji="1" lang="ja-JP" altLang="en-US" dirty="0" smtClean="0"/>
              <a:t>めて限定された分野でしか実用化されず、ブーム終焉へ。</a:t>
            </a:r>
            <a:endParaRPr kumimoji="1" lang="ja-JP" altLang="en-US" dirty="0"/>
          </a:p>
        </p:txBody>
      </p:sp>
    </p:spTree>
    <p:extLst>
      <p:ext uri="{BB962C8B-B14F-4D97-AF65-F5344CB8AC3E}">
        <p14:creationId xmlns:p14="http://schemas.microsoft.com/office/powerpoint/2010/main" val="414969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7925071" y="284445"/>
            <a:ext cx="4149699" cy="2343595"/>
          </a:xfrm>
          <a:prstGeom prst="rect">
            <a:avLst/>
          </a:prstGeom>
        </p:spPr>
      </p:pic>
      <p:sp>
        <p:nvSpPr>
          <p:cNvPr id="2" name="タイトル 1"/>
          <p:cNvSpPr>
            <a:spLocks noGrp="1"/>
          </p:cNvSpPr>
          <p:nvPr>
            <p:ph type="title"/>
          </p:nvPr>
        </p:nvSpPr>
        <p:spPr/>
        <p:txBody>
          <a:bodyPr/>
          <a:lstStyle/>
          <a:p>
            <a:r>
              <a:rPr lang="en-US" altLang="ja-JP" dirty="0"/>
              <a:t>2.1 </a:t>
            </a:r>
            <a:r>
              <a:rPr lang="ja-JP" altLang="en-US" dirty="0"/>
              <a:t>人工知能の歴史</a:t>
            </a:r>
            <a:endParaRPr lang="en-US" altLang="ja-JP" dirty="0"/>
          </a:p>
        </p:txBody>
      </p:sp>
      <p:sp>
        <p:nvSpPr>
          <p:cNvPr id="3" name="コンテンツ プレースホルダー 2"/>
          <p:cNvSpPr>
            <a:spLocks noGrp="1"/>
          </p:cNvSpPr>
          <p:nvPr>
            <p:ph idx="1"/>
          </p:nvPr>
        </p:nvSpPr>
        <p:spPr/>
        <p:txBody>
          <a:bodyPr>
            <a:normAutofit/>
          </a:bodyPr>
          <a:lstStyle/>
          <a:p>
            <a:r>
              <a:rPr lang="ja-JP" altLang="en-US" dirty="0" smtClean="0"/>
              <a:t>オントロジー研究</a:t>
            </a:r>
            <a:endParaRPr lang="en-US" altLang="ja-JP" dirty="0" smtClean="0"/>
          </a:p>
          <a:p>
            <a:pPr lvl="1"/>
            <a:r>
              <a:rPr lang="ja-JP" altLang="en-US" dirty="0" smtClean="0"/>
              <a:t>オントロジーとは、共通語彙（概念）を提供する体系化された辞書</a:t>
            </a:r>
            <a:endParaRPr lang="en-US" altLang="ja-JP" dirty="0" smtClean="0"/>
          </a:p>
          <a:p>
            <a:pPr marL="365760" lvl="1" indent="0">
              <a:buNone/>
            </a:pPr>
            <a:r>
              <a:rPr lang="ja-JP" altLang="en-US" dirty="0"/>
              <a:t>　</a:t>
            </a:r>
            <a:r>
              <a:rPr lang="ja-JP" altLang="en-US" dirty="0" smtClean="0"/>
              <a:t>（のようなもの）であり、知識のバックグラウンドにある暗黙的な情報を明示する。</a:t>
            </a:r>
            <a:endParaRPr lang="en-US" altLang="ja-JP" dirty="0" smtClean="0"/>
          </a:p>
          <a:p>
            <a:pPr lvl="1"/>
            <a:r>
              <a:rPr kumimoji="1" lang="ja-JP" altLang="en-US" dirty="0" smtClean="0"/>
              <a:t>「人間の持つ知識をいかに整理し、記述するか」というテーマはオントロジー研究へ引き継がれた。</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18" name="正方形/長方形 1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ライトウェイトオントロジーの集大成として、ジョパディで勝利した</a:t>
            </a:r>
            <a:r>
              <a:rPr kumimoji="1" lang="en-US" altLang="ja-JP" dirty="0" smtClean="0"/>
              <a:t>Watson</a:t>
            </a:r>
            <a:r>
              <a:rPr kumimoji="1" lang="ja-JP" altLang="en-US" dirty="0" smtClean="0"/>
              <a:t>が構築された。</a:t>
            </a:r>
            <a:endParaRPr kumimoji="1" lang="ja-JP" altLang="en-US" dirty="0"/>
          </a:p>
        </p:txBody>
      </p:sp>
      <p:graphicFrame>
        <p:nvGraphicFramePr>
          <p:cNvPr id="43" name="表 42"/>
          <p:cNvGraphicFramePr>
            <a:graphicFrameLocks noGrp="1"/>
          </p:cNvGraphicFramePr>
          <p:nvPr>
            <p:extLst>
              <p:ext uri="{D42A27DB-BD31-4B8C-83A1-F6EECF244321}">
                <p14:modId xmlns:p14="http://schemas.microsoft.com/office/powerpoint/2010/main" val="2665579706"/>
              </p:ext>
            </p:extLst>
          </p:nvPr>
        </p:nvGraphicFramePr>
        <p:xfrm>
          <a:off x="117230" y="3439673"/>
          <a:ext cx="5236308" cy="2503927"/>
        </p:xfrm>
        <a:graphic>
          <a:graphicData uri="http://schemas.openxmlformats.org/drawingml/2006/table">
            <a:tbl>
              <a:tblPr firstRow="1" bandRow="1">
                <a:tableStyleId>{00A15C55-8517-42AA-B614-E9B94910E393}</a:tableStyleId>
              </a:tblPr>
              <a:tblGrid>
                <a:gridCol w="1336432">
                  <a:extLst>
                    <a:ext uri="{9D8B030D-6E8A-4147-A177-3AD203B41FA5}">
                      <a16:colId xmlns:a16="http://schemas.microsoft.com/office/drawing/2014/main" val="20000"/>
                    </a:ext>
                  </a:extLst>
                </a:gridCol>
                <a:gridCol w="1949938">
                  <a:extLst>
                    <a:ext uri="{9D8B030D-6E8A-4147-A177-3AD203B41FA5}">
                      <a16:colId xmlns:a16="http://schemas.microsoft.com/office/drawing/2014/main" val="20001"/>
                    </a:ext>
                  </a:extLst>
                </a:gridCol>
                <a:gridCol w="1949938">
                  <a:extLst>
                    <a:ext uri="{9D8B030D-6E8A-4147-A177-3AD203B41FA5}">
                      <a16:colId xmlns:a16="http://schemas.microsoft.com/office/drawing/2014/main" val="20002"/>
                    </a:ext>
                  </a:extLst>
                </a:gridCol>
              </a:tblGrid>
              <a:tr h="389767">
                <a:tc>
                  <a:txBody>
                    <a:bodyPr/>
                    <a:lstStyle/>
                    <a:p>
                      <a:pPr algn="ctr"/>
                      <a:r>
                        <a:rPr kumimoji="1" lang="ja-JP" altLang="en-US" sz="1050" dirty="0" smtClean="0"/>
                        <a:t>評価軸</a:t>
                      </a:r>
                      <a:endParaRPr kumimoji="1" lang="ja-JP" altLang="en-US" sz="1050" dirty="0"/>
                    </a:p>
                  </a:txBody>
                  <a:tcPr marL="57197" marR="57197" marT="28599" marB="28599" anchor="ctr"/>
                </a:tc>
                <a:tc>
                  <a:txBody>
                    <a:bodyPr/>
                    <a:lstStyle/>
                    <a:p>
                      <a:pPr algn="ctr"/>
                      <a:r>
                        <a:rPr kumimoji="1" lang="ja-JP" altLang="en-US" sz="1050" dirty="0" smtClean="0"/>
                        <a:t>ライトウェイトオントロジー</a:t>
                      </a:r>
                      <a:r>
                        <a:rPr kumimoji="1" lang="en-US" altLang="ja-JP" sz="1050" dirty="0" smtClean="0"/>
                        <a:t>(L/O)</a:t>
                      </a:r>
                      <a:endParaRPr kumimoji="1" lang="ja-JP" altLang="en-US" sz="1050" dirty="0"/>
                    </a:p>
                  </a:txBody>
                  <a:tcPr marL="57197" marR="57197" marT="28599" marB="28599" anchor="ctr"/>
                </a:tc>
                <a:tc>
                  <a:txBody>
                    <a:bodyPr/>
                    <a:lstStyle/>
                    <a:p>
                      <a:pPr algn="ctr"/>
                      <a:r>
                        <a:rPr kumimoji="1" lang="ja-JP" altLang="en-US" sz="1050" dirty="0" smtClean="0"/>
                        <a:t>ヘビーウェイトオントロジー</a:t>
                      </a:r>
                      <a:r>
                        <a:rPr kumimoji="1" lang="en-US" altLang="ja-JP" sz="1050" dirty="0" smtClean="0"/>
                        <a:t>(H/O)</a:t>
                      </a:r>
                      <a:endParaRPr kumimoji="1" lang="ja-JP" altLang="en-US" sz="1050" dirty="0"/>
                    </a:p>
                  </a:txBody>
                  <a:tcPr marL="57197" marR="57197" marT="28599" marB="28599" anchor="ctr"/>
                </a:tc>
                <a:extLst>
                  <a:ext uri="{0D108BD9-81ED-4DB2-BD59-A6C34878D82A}">
                    <a16:rowId xmlns:a16="http://schemas.microsoft.com/office/drawing/2014/main" val="10000"/>
                  </a:ext>
                </a:extLst>
              </a:tr>
              <a:tr h="422832">
                <a:tc>
                  <a:txBody>
                    <a:bodyPr/>
                    <a:lstStyle/>
                    <a:p>
                      <a:r>
                        <a:rPr kumimoji="1" lang="ja-JP" altLang="en-US" sz="1050" dirty="0" smtClean="0"/>
                        <a:t>構築手法</a:t>
                      </a:r>
                      <a:endParaRPr kumimoji="1" lang="ja-JP" altLang="en-US" sz="1050" dirty="0"/>
                    </a:p>
                  </a:txBody>
                  <a:tcPr marL="57197" marR="57197" marT="28599" marB="28599" anchor="ctr"/>
                </a:tc>
                <a:tc>
                  <a:txBody>
                    <a:bodyPr/>
                    <a:lstStyle/>
                    <a:p>
                      <a:r>
                        <a:rPr kumimoji="1" lang="ja-JP" altLang="en-US" sz="1050" dirty="0" smtClean="0"/>
                        <a:t>自動構築可能</a:t>
                      </a:r>
                      <a:endParaRPr kumimoji="1" lang="ja-JP" altLang="en-US" sz="1050" dirty="0"/>
                    </a:p>
                  </a:txBody>
                  <a:tcPr marL="57197" marR="57197" marT="28599" marB="28599" anchor="ctr"/>
                </a:tc>
                <a:tc>
                  <a:txBody>
                    <a:bodyPr/>
                    <a:lstStyle/>
                    <a:p>
                      <a:r>
                        <a:rPr kumimoji="1" lang="ja-JP" altLang="en-US" sz="1050" dirty="0" smtClean="0"/>
                        <a:t>手動構築メイン</a:t>
                      </a:r>
                      <a:endParaRPr kumimoji="1" lang="ja-JP" altLang="en-US" sz="1050" dirty="0"/>
                    </a:p>
                  </a:txBody>
                  <a:tcPr marL="57197" marR="57197" marT="28599" marB="28599" anchor="ctr"/>
                </a:tc>
                <a:extLst>
                  <a:ext uri="{0D108BD9-81ED-4DB2-BD59-A6C34878D82A}">
                    <a16:rowId xmlns:a16="http://schemas.microsoft.com/office/drawing/2014/main" val="10001"/>
                  </a:ext>
                </a:extLst>
              </a:tr>
              <a:tr h="422832">
                <a:tc>
                  <a:txBody>
                    <a:bodyPr/>
                    <a:lstStyle/>
                    <a:p>
                      <a:r>
                        <a:rPr kumimoji="1" lang="ja-JP" altLang="en-US" sz="1050" dirty="0" smtClean="0"/>
                        <a:t>信頼度、精度</a:t>
                      </a:r>
                      <a:endParaRPr kumimoji="1" lang="ja-JP" altLang="en-US" sz="1050" dirty="0"/>
                    </a:p>
                  </a:txBody>
                  <a:tcPr marL="57197" marR="57197" marT="28599" marB="28599" anchor="ctr"/>
                </a:tc>
                <a:tc>
                  <a:txBody>
                    <a:bodyPr/>
                    <a:lstStyle/>
                    <a:p>
                      <a:r>
                        <a:rPr kumimoji="1" lang="ja-JP" altLang="en-US" sz="1050" dirty="0" smtClean="0"/>
                        <a:t>中程度、比較的低い</a:t>
                      </a:r>
                      <a:endParaRPr kumimoji="1" lang="ja-JP" altLang="en-US" sz="1050" dirty="0">
                        <a:solidFill>
                          <a:srgbClr val="FF0000"/>
                        </a:solidFill>
                      </a:endParaRPr>
                    </a:p>
                  </a:txBody>
                  <a:tcPr marL="57197" marR="57197" marT="28599" marB="28599" anchor="ctr"/>
                </a:tc>
                <a:tc>
                  <a:txBody>
                    <a:bodyPr/>
                    <a:lstStyle/>
                    <a:p>
                      <a:r>
                        <a:rPr kumimoji="1" lang="ja-JP" altLang="en-US" sz="1050" dirty="0" smtClean="0"/>
                        <a:t>高い</a:t>
                      </a:r>
                      <a:endParaRPr kumimoji="1" lang="ja-JP" altLang="en-US" sz="1050" dirty="0">
                        <a:solidFill>
                          <a:srgbClr val="0070C0"/>
                        </a:solidFill>
                      </a:endParaRPr>
                    </a:p>
                  </a:txBody>
                  <a:tcPr marL="57197" marR="57197" marT="28599" marB="28599" anchor="ctr"/>
                </a:tc>
                <a:extLst>
                  <a:ext uri="{0D108BD9-81ED-4DB2-BD59-A6C34878D82A}">
                    <a16:rowId xmlns:a16="http://schemas.microsoft.com/office/drawing/2014/main" val="10002"/>
                  </a:ext>
                </a:extLst>
              </a:tr>
              <a:tr h="422832">
                <a:tc>
                  <a:txBody>
                    <a:bodyPr/>
                    <a:lstStyle/>
                    <a:p>
                      <a:r>
                        <a:rPr kumimoji="1" lang="ja-JP" altLang="en-US" sz="1050" dirty="0" smtClean="0"/>
                        <a:t>構築コスト</a:t>
                      </a:r>
                      <a:endParaRPr kumimoji="1" lang="ja-JP" altLang="en-US" sz="1050" dirty="0"/>
                    </a:p>
                  </a:txBody>
                  <a:tcPr marL="57197" marR="57197" marT="28599" marB="28599" anchor="ctr"/>
                </a:tc>
                <a:tc>
                  <a:txBody>
                    <a:bodyPr/>
                    <a:lstStyle/>
                    <a:p>
                      <a:r>
                        <a:rPr kumimoji="1" lang="ja-JP" altLang="en-US" sz="1050" dirty="0" smtClean="0"/>
                        <a:t>比較的低い</a:t>
                      </a:r>
                      <a:endParaRPr kumimoji="1" lang="ja-JP" altLang="en-US" sz="1050" dirty="0">
                        <a:solidFill>
                          <a:srgbClr val="0070C0"/>
                        </a:solidFill>
                      </a:endParaRPr>
                    </a:p>
                  </a:txBody>
                  <a:tcPr marL="57197" marR="57197" marT="28599" marB="28599" anchor="ctr"/>
                </a:tc>
                <a:tc>
                  <a:txBody>
                    <a:bodyPr/>
                    <a:lstStyle/>
                    <a:p>
                      <a:r>
                        <a:rPr kumimoji="1" lang="ja-JP" altLang="en-US" sz="1050" dirty="0" smtClean="0"/>
                        <a:t>高い</a:t>
                      </a:r>
                      <a:endParaRPr kumimoji="1" lang="ja-JP" altLang="en-US" sz="1050" dirty="0">
                        <a:solidFill>
                          <a:srgbClr val="FF0000"/>
                        </a:solidFill>
                      </a:endParaRPr>
                    </a:p>
                  </a:txBody>
                  <a:tcPr marL="57197" marR="57197" marT="28599" marB="28599" anchor="ctr"/>
                </a:tc>
                <a:extLst>
                  <a:ext uri="{0D108BD9-81ED-4DB2-BD59-A6C34878D82A}">
                    <a16:rowId xmlns:a16="http://schemas.microsoft.com/office/drawing/2014/main" val="10003"/>
                  </a:ext>
                </a:extLst>
              </a:tr>
              <a:tr h="422832">
                <a:tc>
                  <a:txBody>
                    <a:bodyPr/>
                    <a:lstStyle/>
                    <a:p>
                      <a:r>
                        <a:rPr kumimoji="1" lang="ja-JP" altLang="en-US" sz="1050" dirty="0" smtClean="0"/>
                        <a:t>メンテナンスコスト</a:t>
                      </a:r>
                      <a:endParaRPr kumimoji="1" lang="ja-JP" altLang="en-US" sz="1050" dirty="0"/>
                    </a:p>
                  </a:txBody>
                  <a:tcPr marL="57197" marR="57197" marT="28599" marB="28599" anchor="ctr"/>
                </a:tc>
                <a:tc>
                  <a:txBody>
                    <a:bodyPr/>
                    <a:lstStyle/>
                    <a:p>
                      <a:r>
                        <a:rPr kumimoji="1" lang="ja-JP" altLang="en-US" sz="1050" dirty="0" smtClean="0"/>
                        <a:t>比較的低い</a:t>
                      </a:r>
                      <a:endParaRPr kumimoji="1" lang="ja-JP" altLang="en-US" sz="1050" dirty="0">
                        <a:solidFill>
                          <a:srgbClr val="0070C0"/>
                        </a:solidFill>
                      </a:endParaRPr>
                    </a:p>
                  </a:txBody>
                  <a:tcPr marL="57197" marR="57197" marT="28599" marB="28599" anchor="ctr"/>
                </a:tc>
                <a:tc>
                  <a:txBody>
                    <a:bodyPr/>
                    <a:lstStyle/>
                    <a:p>
                      <a:r>
                        <a:rPr kumimoji="1" lang="ja-JP" altLang="en-US" sz="1050" dirty="0" smtClean="0"/>
                        <a:t>高い</a:t>
                      </a:r>
                      <a:endParaRPr kumimoji="1" lang="ja-JP" altLang="en-US" sz="1050" dirty="0">
                        <a:solidFill>
                          <a:srgbClr val="FF0000"/>
                        </a:solidFill>
                      </a:endParaRPr>
                    </a:p>
                  </a:txBody>
                  <a:tcPr marL="57197" marR="57197" marT="28599" marB="28599" anchor="ctr"/>
                </a:tc>
                <a:extLst>
                  <a:ext uri="{0D108BD9-81ED-4DB2-BD59-A6C34878D82A}">
                    <a16:rowId xmlns:a16="http://schemas.microsoft.com/office/drawing/2014/main" val="10004"/>
                  </a:ext>
                </a:extLst>
              </a:tr>
              <a:tr h="422832">
                <a:tc>
                  <a:txBody>
                    <a:bodyPr/>
                    <a:lstStyle/>
                    <a:p>
                      <a:r>
                        <a:rPr kumimoji="1" lang="ja-JP" altLang="en-US" sz="1050" dirty="0" smtClean="0"/>
                        <a:t>活用形態</a:t>
                      </a:r>
                      <a:endParaRPr kumimoji="1" lang="ja-JP" altLang="en-US" sz="1050" dirty="0"/>
                    </a:p>
                  </a:txBody>
                  <a:tcPr marL="57197" marR="57197" marT="28599" marB="28599" anchor="ctr"/>
                </a:tc>
                <a:tc>
                  <a:txBody>
                    <a:bodyPr/>
                    <a:lstStyle/>
                    <a:p>
                      <a:r>
                        <a:rPr kumimoji="1" lang="ja-JP" altLang="en-US" sz="1050" dirty="0" smtClean="0"/>
                        <a:t>情報分類、検索などの活用</a:t>
                      </a:r>
                      <a:endParaRPr kumimoji="1" lang="ja-JP" altLang="en-US" sz="1050" dirty="0"/>
                    </a:p>
                  </a:txBody>
                  <a:tcPr marL="57197" marR="57197" marT="28599" marB="28599" anchor="ctr"/>
                </a:tc>
                <a:tc>
                  <a:txBody>
                    <a:bodyPr/>
                    <a:lstStyle/>
                    <a:p>
                      <a:r>
                        <a:rPr kumimoji="1" lang="ja-JP" altLang="en-US" sz="1050" dirty="0" smtClean="0"/>
                        <a:t>設計知識共有などの活用</a:t>
                      </a:r>
                      <a:endParaRPr kumimoji="1" lang="ja-JP" altLang="en-US" sz="1050" dirty="0"/>
                    </a:p>
                  </a:txBody>
                  <a:tcPr marL="57197" marR="57197" marT="28599" marB="28599" anchor="ctr"/>
                </a:tc>
                <a:extLst>
                  <a:ext uri="{0D108BD9-81ED-4DB2-BD59-A6C34878D82A}">
                    <a16:rowId xmlns:a16="http://schemas.microsoft.com/office/drawing/2014/main" val="10005"/>
                  </a:ext>
                </a:extLst>
              </a:tr>
            </a:tbl>
          </a:graphicData>
        </a:graphic>
      </p:graphicFrame>
      <p:graphicFrame>
        <p:nvGraphicFramePr>
          <p:cNvPr id="44" name="表 43"/>
          <p:cNvGraphicFramePr>
            <a:graphicFrameLocks noGrp="1"/>
          </p:cNvGraphicFramePr>
          <p:nvPr>
            <p:extLst>
              <p:ext uri="{D42A27DB-BD31-4B8C-83A1-F6EECF244321}">
                <p14:modId xmlns:p14="http://schemas.microsoft.com/office/powerpoint/2010/main" val="3048488700"/>
              </p:ext>
            </p:extLst>
          </p:nvPr>
        </p:nvGraphicFramePr>
        <p:xfrm>
          <a:off x="5416062" y="3439673"/>
          <a:ext cx="6611817" cy="2503926"/>
        </p:xfrm>
        <a:graphic>
          <a:graphicData uri="http://schemas.openxmlformats.org/drawingml/2006/table">
            <a:tbl>
              <a:tblPr firstRow="1" bandRow="1">
                <a:tableStyleId>{5C22544A-7EE6-4342-B048-85BDC9FD1C3A}</a:tableStyleId>
              </a:tblPr>
              <a:tblGrid>
                <a:gridCol w="2180726">
                  <a:extLst>
                    <a:ext uri="{9D8B030D-6E8A-4147-A177-3AD203B41FA5}">
                      <a16:colId xmlns:a16="http://schemas.microsoft.com/office/drawing/2014/main" val="20000"/>
                    </a:ext>
                  </a:extLst>
                </a:gridCol>
                <a:gridCol w="2337104">
                  <a:extLst>
                    <a:ext uri="{9D8B030D-6E8A-4147-A177-3AD203B41FA5}">
                      <a16:colId xmlns:a16="http://schemas.microsoft.com/office/drawing/2014/main" val="20001"/>
                    </a:ext>
                  </a:extLst>
                </a:gridCol>
                <a:gridCol w="2093987">
                  <a:extLst>
                    <a:ext uri="{9D8B030D-6E8A-4147-A177-3AD203B41FA5}">
                      <a16:colId xmlns:a16="http://schemas.microsoft.com/office/drawing/2014/main" val="20002"/>
                    </a:ext>
                  </a:extLst>
                </a:gridCol>
              </a:tblGrid>
              <a:tr h="230842">
                <a:tc>
                  <a:txBody>
                    <a:bodyPr/>
                    <a:lstStyle/>
                    <a:p>
                      <a:pPr algn="ctr"/>
                      <a:r>
                        <a:rPr kumimoji="1" lang="ja-JP" altLang="en-US" sz="1050" dirty="0" smtClean="0">
                          <a:solidFill>
                            <a:schemeClr val="bg1"/>
                          </a:solidFill>
                        </a:rPr>
                        <a:t>利用目的</a:t>
                      </a:r>
                      <a:endParaRPr kumimoji="1" lang="ja-JP" altLang="en-US" sz="1050" dirty="0">
                        <a:solidFill>
                          <a:schemeClr val="bg1"/>
                        </a:solidFill>
                      </a:endParaRPr>
                    </a:p>
                  </a:txBody>
                  <a:tcPr anchor="ctr"/>
                </a:tc>
                <a:tc>
                  <a:txBody>
                    <a:bodyPr/>
                    <a:lstStyle/>
                    <a:p>
                      <a:pPr algn="ctr"/>
                      <a:r>
                        <a:rPr kumimoji="1" lang="ja-JP" altLang="en-US" sz="1050" dirty="0" smtClean="0">
                          <a:solidFill>
                            <a:schemeClr val="bg1"/>
                          </a:solidFill>
                        </a:rPr>
                        <a:t>知識モデル的利用法</a:t>
                      </a:r>
                      <a:endParaRPr kumimoji="1" lang="ja-JP" altLang="en-US" sz="1050" dirty="0">
                        <a:solidFill>
                          <a:schemeClr val="bg1"/>
                        </a:solidFill>
                      </a:endParaRPr>
                    </a:p>
                  </a:txBody>
                  <a:tcPr anchor="ctr"/>
                </a:tc>
                <a:tc>
                  <a:txBody>
                    <a:bodyPr/>
                    <a:lstStyle/>
                    <a:p>
                      <a:pPr algn="ctr"/>
                      <a:r>
                        <a:rPr kumimoji="1" lang="ja-JP" altLang="en-US" sz="1050" dirty="0" smtClean="0">
                          <a:solidFill>
                            <a:schemeClr val="bg1"/>
                          </a:solidFill>
                        </a:rPr>
                        <a:t>メタデータ的利用法</a:t>
                      </a:r>
                      <a:endParaRPr kumimoji="1" lang="ja-JP" altLang="en-US" sz="1050" dirty="0">
                        <a:solidFill>
                          <a:schemeClr val="bg1"/>
                        </a:solidFill>
                      </a:endParaRPr>
                    </a:p>
                  </a:txBody>
                  <a:tcPr anchor="ctr"/>
                </a:tc>
                <a:extLst>
                  <a:ext uri="{0D108BD9-81ED-4DB2-BD59-A6C34878D82A}">
                    <a16:rowId xmlns:a16="http://schemas.microsoft.com/office/drawing/2014/main" val="10000"/>
                  </a:ext>
                </a:extLst>
              </a:tr>
              <a:tr h="306831">
                <a:tc>
                  <a:txBody>
                    <a:bodyPr/>
                    <a:lstStyle/>
                    <a:p>
                      <a:r>
                        <a:rPr kumimoji="1" lang="en-US" altLang="ja-JP" sz="1050" dirty="0" smtClean="0">
                          <a:solidFill>
                            <a:schemeClr val="tx1"/>
                          </a:solidFill>
                        </a:rPr>
                        <a:t>0)</a:t>
                      </a:r>
                      <a:r>
                        <a:rPr kumimoji="1" lang="ja-JP" altLang="en-US" sz="1050" dirty="0" smtClean="0">
                          <a:solidFill>
                            <a:schemeClr val="tx1"/>
                          </a:solidFill>
                        </a:rPr>
                        <a:t>辞書的な利用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自然言語処理技術における利用</a:t>
                      </a:r>
                      <a:endParaRPr kumimoji="1" lang="ja-JP" altLang="en-US" sz="105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050" dirty="0" smtClean="0">
                          <a:solidFill>
                            <a:schemeClr val="tx1"/>
                          </a:solidFill>
                        </a:rPr>
                        <a:t>自然言語処理技術における利用</a:t>
                      </a:r>
                    </a:p>
                  </a:txBody>
                  <a:tcPr anchor="ctr"/>
                </a:tc>
                <a:extLst>
                  <a:ext uri="{0D108BD9-81ED-4DB2-BD59-A6C34878D82A}">
                    <a16:rowId xmlns:a16="http://schemas.microsoft.com/office/drawing/2014/main" val="10001"/>
                  </a:ext>
                </a:extLst>
              </a:tr>
              <a:tr h="306831">
                <a:tc>
                  <a:txBody>
                    <a:bodyPr/>
                    <a:lstStyle/>
                    <a:p>
                      <a:r>
                        <a:rPr kumimoji="1" lang="en-US" altLang="ja-JP" sz="1050" dirty="0" smtClean="0">
                          <a:solidFill>
                            <a:schemeClr val="tx1"/>
                          </a:solidFill>
                        </a:rPr>
                        <a:t>1)</a:t>
                      </a:r>
                      <a:r>
                        <a:rPr kumimoji="1" lang="ja-JP" altLang="en-US" sz="1050" dirty="0" smtClean="0">
                          <a:solidFill>
                            <a:schemeClr val="tx1"/>
                          </a:solidFill>
                        </a:rPr>
                        <a:t>共通語彙としての利用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キーワード解析</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文献へのキーワード付加</a:t>
                      </a:r>
                      <a:endParaRPr kumimoji="1" lang="ja-JP" altLang="en-US" sz="1050" dirty="0">
                        <a:solidFill>
                          <a:schemeClr val="tx1"/>
                        </a:solidFill>
                      </a:endParaRPr>
                    </a:p>
                  </a:txBody>
                  <a:tcPr anchor="ctr"/>
                </a:tc>
                <a:extLst>
                  <a:ext uri="{0D108BD9-81ED-4DB2-BD59-A6C34878D82A}">
                    <a16:rowId xmlns:a16="http://schemas.microsoft.com/office/drawing/2014/main" val="10002"/>
                  </a:ext>
                </a:extLst>
              </a:tr>
              <a:tr h="306831">
                <a:tc>
                  <a:txBody>
                    <a:bodyPr/>
                    <a:lstStyle/>
                    <a:p>
                      <a:r>
                        <a:rPr kumimoji="1" lang="en-US" altLang="ja-JP" sz="1050" dirty="0" smtClean="0">
                          <a:solidFill>
                            <a:schemeClr val="tx1"/>
                          </a:solidFill>
                        </a:rPr>
                        <a:t>2)</a:t>
                      </a:r>
                      <a:r>
                        <a:rPr kumimoji="1" lang="ja-JP" altLang="en-US" sz="1050" dirty="0" smtClean="0">
                          <a:solidFill>
                            <a:schemeClr val="tx1"/>
                          </a:solidFill>
                        </a:rPr>
                        <a:t>インデックスとしての利用</a:t>
                      </a:r>
                      <a:endParaRPr kumimoji="1" lang="ja-JP" altLang="en-US" sz="1050" dirty="0">
                        <a:solidFill>
                          <a:schemeClr val="tx1"/>
                        </a:solidFill>
                      </a:endParaRPr>
                    </a:p>
                  </a:txBody>
                  <a:tcPr anchor="ctr"/>
                </a:tc>
                <a:tc>
                  <a:txBody>
                    <a:bodyPr/>
                    <a:lstStyle/>
                    <a:p>
                      <a:r>
                        <a:rPr kumimoji="1" lang="en-US" altLang="ja-JP" sz="1050" dirty="0" smtClean="0">
                          <a:solidFill>
                            <a:schemeClr val="tx1"/>
                          </a:solidFill>
                        </a:rPr>
                        <a:t>Web</a:t>
                      </a:r>
                      <a:r>
                        <a:rPr kumimoji="1" lang="ja-JP" altLang="en-US" sz="1050" dirty="0" smtClean="0">
                          <a:solidFill>
                            <a:schemeClr val="tx1"/>
                          </a:solidFill>
                        </a:rPr>
                        <a:t>検索用ディレクトリ</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ドキュメントへのタグ付</a:t>
                      </a:r>
                      <a:endParaRPr kumimoji="1" lang="ja-JP" altLang="en-US" sz="1050" dirty="0">
                        <a:solidFill>
                          <a:schemeClr val="tx1"/>
                        </a:solidFill>
                      </a:endParaRPr>
                    </a:p>
                  </a:txBody>
                  <a:tcPr anchor="ctr"/>
                </a:tc>
                <a:extLst>
                  <a:ext uri="{0D108BD9-81ED-4DB2-BD59-A6C34878D82A}">
                    <a16:rowId xmlns:a16="http://schemas.microsoft.com/office/drawing/2014/main" val="10003"/>
                  </a:ext>
                </a:extLst>
              </a:tr>
              <a:tr h="306831">
                <a:tc>
                  <a:txBody>
                    <a:bodyPr/>
                    <a:lstStyle/>
                    <a:p>
                      <a:r>
                        <a:rPr kumimoji="1" lang="en-US" altLang="ja-JP" sz="1050" dirty="0" smtClean="0">
                          <a:solidFill>
                            <a:schemeClr val="tx1"/>
                          </a:solidFill>
                        </a:rPr>
                        <a:t>3)</a:t>
                      </a:r>
                      <a:r>
                        <a:rPr kumimoji="1" lang="ja-JP" altLang="en-US" sz="1050" dirty="0" smtClean="0">
                          <a:solidFill>
                            <a:schemeClr val="tx1"/>
                          </a:solidFill>
                        </a:rPr>
                        <a:t>データスキーマとしての利用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データベーススキーマ</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文献</a:t>
                      </a:r>
                      <a:r>
                        <a:rPr kumimoji="1" lang="en-US" altLang="ja-JP" sz="1050" dirty="0" smtClean="0">
                          <a:solidFill>
                            <a:schemeClr val="tx1"/>
                          </a:solidFill>
                        </a:rPr>
                        <a:t>DB</a:t>
                      </a:r>
                      <a:r>
                        <a:rPr kumimoji="1" lang="ja-JP" altLang="en-US" sz="1050" dirty="0" smtClean="0">
                          <a:solidFill>
                            <a:schemeClr val="tx1"/>
                          </a:solidFill>
                        </a:rPr>
                        <a:t>の書誌情報</a:t>
                      </a:r>
                      <a:endParaRPr kumimoji="1" lang="ja-JP" altLang="en-US" sz="1050" dirty="0">
                        <a:solidFill>
                          <a:schemeClr val="tx1"/>
                        </a:solidFill>
                      </a:endParaRPr>
                    </a:p>
                  </a:txBody>
                  <a:tcPr anchor="ctr"/>
                </a:tc>
                <a:extLst>
                  <a:ext uri="{0D108BD9-81ED-4DB2-BD59-A6C34878D82A}">
                    <a16:rowId xmlns:a16="http://schemas.microsoft.com/office/drawing/2014/main" val="10004"/>
                  </a:ext>
                </a:extLst>
              </a:tr>
              <a:tr h="377742">
                <a:tc>
                  <a:txBody>
                    <a:bodyPr/>
                    <a:lstStyle/>
                    <a:p>
                      <a:r>
                        <a:rPr kumimoji="1" lang="en-US" altLang="ja-JP" sz="1050" dirty="0" smtClean="0">
                          <a:solidFill>
                            <a:schemeClr val="tx1"/>
                          </a:solidFill>
                        </a:rPr>
                        <a:t>4)</a:t>
                      </a:r>
                      <a:r>
                        <a:rPr kumimoji="1" lang="ja-JP" altLang="en-US" sz="1050" dirty="0" smtClean="0">
                          <a:solidFill>
                            <a:schemeClr val="tx1"/>
                          </a:solidFill>
                        </a:rPr>
                        <a:t>知識共有の媒体としての利用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参照オントロジーを用いたマッピング</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コミュニケーション支援</a:t>
                      </a:r>
                      <a:endParaRPr kumimoji="1" lang="ja-JP" altLang="en-US" sz="1050" dirty="0">
                        <a:solidFill>
                          <a:schemeClr val="tx1"/>
                        </a:solidFill>
                      </a:endParaRPr>
                    </a:p>
                  </a:txBody>
                  <a:tcPr anchor="ctr"/>
                </a:tc>
                <a:extLst>
                  <a:ext uri="{0D108BD9-81ED-4DB2-BD59-A6C34878D82A}">
                    <a16:rowId xmlns:a16="http://schemas.microsoft.com/office/drawing/2014/main" val="10005"/>
                  </a:ext>
                </a:extLst>
              </a:tr>
              <a:tr h="306831">
                <a:tc>
                  <a:txBody>
                    <a:bodyPr/>
                    <a:lstStyle/>
                    <a:p>
                      <a:r>
                        <a:rPr kumimoji="1" lang="en-US" altLang="ja-JP" sz="1050" dirty="0" smtClean="0">
                          <a:solidFill>
                            <a:schemeClr val="tx1"/>
                          </a:solidFill>
                        </a:rPr>
                        <a:t>5)</a:t>
                      </a:r>
                      <a:r>
                        <a:rPr kumimoji="1" lang="ja-JP" altLang="en-US" sz="1050" dirty="0" smtClean="0">
                          <a:solidFill>
                            <a:schemeClr val="tx1"/>
                          </a:solidFill>
                        </a:rPr>
                        <a:t>知識モデルの規約としての利用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知識ベースシステム</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セマンティックウェブ</a:t>
                      </a:r>
                      <a:endParaRPr kumimoji="1" lang="ja-JP" altLang="en-US" sz="1050" dirty="0">
                        <a:solidFill>
                          <a:schemeClr val="tx1"/>
                        </a:solidFill>
                      </a:endParaRPr>
                    </a:p>
                  </a:txBody>
                  <a:tcPr anchor="ctr"/>
                </a:tc>
                <a:extLst>
                  <a:ext uri="{0D108BD9-81ED-4DB2-BD59-A6C34878D82A}">
                    <a16:rowId xmlns:a16="http://schemas.microsoft.com/office/drawing/2014/main" val="10006"/>
                  </a:ext>
                </a:extLst>
              </a:tr>
              <a:tr h="306831">
                <a:tc>
                  <a:txBody>
                    <a:bodyPr/>
                    <a:lstStyle/>
                    <a:p>
                      <a:r>
                        <a:rPr kumimoji="1" lang="en-US" altLang="ja-JP" sz="1050" dirty="0" smtClean="0">
                          <a:solidFill>
                            <a:schemeClr val="tx1"/>
                          </a:solidFill>
                        </a:rPr>
                        <a:t>6)</a:t>
                      </a:r>
                      <a:r>
                        <a:rPr kumimoji="1" lang="ja-JP" altLang="en-US" sz="1050" dirty="0" smtClean="0">
                          <a:solidFill>
                            <a:schemeClr val="tx1"/>
                          </a:solidFill>
                        </a:rPr>
                        <a:t>知識の体系化への利用</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知識の体系的管理</a:t>
                      </a:r>
                      <a:endParaRPr kumimoji="1" lang="ja-JP" altLang="en-US" sz="1050" dirty="0">
                        <a:solidFill>
                          <a:schemeClr val="tx1"/>
                        </a:solidFill>
                      </a:endParaRPr>
                    </a:p>
                  </a:txBody>
                  <a:tcPr anchor="ctr"/>
                </a:tc>
                <a:tc>
                  <a:txBody>
                    <a:bodyPr/>
                    <a:lstStyle/>
                    <a:p>
                      <a:r>
                        <a:rPr kumimoji="1" lang="ja-JP" altLang="en-US" sz="1050" dirty="0" smtClean="0">
                          <a:solidFill>
                            <a:schemeClr val="tx1"/>
                          </a:solidFill>
                        </a:rPr>
                        <a:t>コンテンツの統合管理</a:t>
                      </a:r>
                      <a:endParaRPr kumimoji="1" lang="ja-JP" altLang="en-US" sz="1050" dirty="0">
                        <a:solidFill>
                          <a:schemeClr val="tx1"/>
                        </a:solidFill>
                      </a:endParaRPr>
                    </a:p>
                  </a:txBody>
                  <a:tcPr anchor="ctr"/>
                </a:tc>
                <a:extLst>
                  <a:ext uri="{0D108BD9-81ED-4DB2-BD59-A6C34878D82A}">
                    <a16:rowId xmlns:a16="http://schemas.microsoft.com/office/drawing/2014/main" val="10007"/>
                  </a:ext>
                </a:extLst>
              </a:tr>
            </a:tbl>
          </a:graphicData>
        </a:graphic>
      </p:graphicFrame>
      <p:sp>
        <p:nvSpPr>
          <p:cNvPr id="45" name="テキスト ボックス 44"/>
          <p:cNvSpPr txBox="1"/>
          <p:nvPr/>
        </p:nvSpPr>
        <p:spPr>
          <a:xfrm>
            <a:off x="1565833" y="5943600"/>
            <a:ext cx="2339102" cy="253916"/>
          </a:xfrm>
          <a:prstGeom prst="rect">
            <a:avLst/>
          </a:prstGeom>
          <a:noFill/>
        </p:spPr>
        <p:txBody>
          <a:bodyPr wrap="none" rtlCol="0">
            <a:spAutoFit/>
          </a:bodyPr>
          <a:lstStyle/>
          <a:p>
            <a:r>
              <a:rPr kumimoji="1" lang="ja-JP" altLang="en-US" sz="1050" b="1" u="sng" dirty="0" smtClean="0"/>
              <a:t>考察の深さによるオントロジー分類</a:t>
            </a:r>
            <a:endParaRPr kumimoji="1" lang="ja-JP" altLang="en-US" sz="1050" b="1" u="sng" dirty="0"/>
          </a:p>
        </p:txBody>
      </p:sp>
      <p:sp>
        <p:nvSpPr>
          <p:cNvPr id="46" name="テキスト ボックス 45"/>
          <p:cNvSpPr txBox="1"/>
          <p:nvPr/>
        </p:nvSpPr>
        <p:spPr>
          <a:xfrm>
            <a:off x="7347651" y="5943599"/>
            <a:ext cx="2743059" cy="253916"/>
          </a:xfrm>
          <a:prstGeom prst="rect">
            <a:avLst/>
          </a:prstGeom>
          <a:noFill/>
        </p:spPr>
        <p:txBody>
          <a:bodyPr wrap="square" rtlCol="0">
            <a:spAutoFit/>
          </a:bodyPr>
          <a:lstStyle/>
          <a:p>
            <a:r>
              <a:rPr kumimoji="1" lang="ja-JP" altLang="en-US" sz="1050" b="1" u="sng" dirty="0" smtClean="0"/>
              <a:t>利用目的と利用法によるオントロジー分類</a:t>
            </a:r>
            <a:endParaRPr kumimoji="1" lang="ja-JP" altLang="en-US" sz="1050" b="1" u="sng" dirty="0"/>
          </a:p>
        </p:txBody>
      </p:sp>
    </p:spTree>
    <p:extLst>
      <p:ext uri="{BB962C8B-B14F-4D97-AF65-F5344CB8AC3E}">
        <p14:creationId xmlns:p14="http://schemas.microsoft.com/office/powerpoint/2010/main" val="182862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2.2 </a:t>
            </a:r>
            <a:r>
              <a:rPr lang="ja-JP" altLang="en-US" dirty="0"/>
              <a:t>現代の人工知能　～　第</a:t>
            </a:r>
            <a:r>
              <a:rPr lang="en-US" altLang="ja-JP" dirty="0"/>
              <a:t>3</a:t>
            </a:r>
            <a:r>
              <a:rPr lang="ja-JP" altLang="en-US" dirty="0"/>
              <a:t>次人工知能ブーム</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第</a:t>
            </a:r>
            <a:r>
              <a:rPr kumimoji="1" lang="en-US" altLang="ja-JP" dirty="0" smtClean="0"/>
              <a:t>3</a:t>
            </a:r>
            <a:r>
              <a:rPr kumimoji="1" lang="ja-JP" altLang="en-US" dirty="0" smtClean="0"/>
              <a:t>次人工知能ブームの立役者　⇒　機械学習</a:t>
            </a:r>
            <a:endParaRPr kumimoji="1" lang="en-US" altLang="ja-JP" dirty="0" smtClean="0"/>
          </a:p>
          <a:p>
            <a:pPr lvl="1"/>
            <a:r>
              <a:rPr lang="ja-JP" altLang="en-US" dirty="0" smtClean="0"/>
              <a:t>学習データを</a:t>
            </a:r>
            <a:r>
              <a:rPr lang="ja-JP" altLang="en-US" dirty="0"/>
              <a:t>入力して解析を行い、そのデータから有用な規則、ルール、知識表現、判断基準などを抽出し、アルゴリズムを発展</a:t>
            </a:r>
            <a:r>
              <a:rPr lang="ja-JP" altLang="en-US" dirty="0" smtClean="0"/>
              <a:t>させる技術。</a:t>
            </a:r>
            <a:endParaRPr kumimoji="1" lang="en-US" altLang="ja-JP" dirty="0" smtClean="0"/>
          </a:p>
          <a:p>
            <a:pPr lvl="1"/>
            <a:r>
              <a:rPr kumimoji="1" lang="ja-JP" altLang="en-US" dirty="0" smtClean="0"/>
              <a:t>基本理論は統計処理のような従来からある理論がベースとなっている。</a:t>
            </a:r>
            <a:endParaRPr kumimoji="1" lang="en-US" altLang="ja-JP" dirty="0" smtClean="0"/>
          </a:p>
          <a:p>
            <a:pPr lvl="1"/>
            <a:r>
              <a:rPr lang="ja-JP" altLang="en-US" dirty="0"/>
              <a:t>昨今</a:t>
            </a:r>
            <a:r>
              <a:rPr lang="ja-JP" altLang="en-US" dirty="0" smtClean="0"/>
              <a:t>の計算機</a:t>
            </a:r>
            <a:r>
              <a:rPr lang="ja-JP" altLang="en-US" dirty="0"/>
              <a:t>パワ</a:t>
            </a:r>
            <a:r>
              <a:rPr lang="ja-JP" altLang="en-US" dirty="0" smtClean="0"/>
              <a:t>ーの</a:t>
            </a:r>
            <a:r>
              <a:rPr lang="ja-JP" altLang="en-US" dirty="0"/>
              <a:t>増大</a:t>
            </a:r>
            <a:r>
              <a:rPr lang="ja-JP" altLang="en-US" dirty="0" smtClean="0"/>
              <a:t>とインターネット</a:t>
            </a:r>
            <a:r>
              <a:rPr lang="ja-JP" altLang="en-US" dirty="0"/>
              <a:t>等</a:t>
            </a:r>
            <a:r>
              <a:rPr lang="ja-JP" altLang="en-US" dirty="0" smtClean="0"/>
              <a:t>による学習</a:t>
            </a:r>
            <a:r>
              <a:rPr lang="ja-JP" altLang="en-US" dirty="0"/>
              <a:t>データ</a:t>
            </a:r>
            <a:r>
              <a:rPr lang="ja-JP" altLang="en-US" dirty="0" smtClean="0"/>
              <a:t>の</a:t>
            </a:r>
            <a:r>
              <a:rPr lang="ja-JP" altLang="en-US" dirty="0"/>
              <a:t>充実</a:t>
            </a:r>
            <a:r>
              <a:rPr lang="ja-JP" altLang="en-US" dirty="0" smtClean="0"/>
              <a:t>によって一気に花開いた</a:t>
            </a:r>
            <a:r>
              <a:rPr lang="ja-JP" altLang="en-US" dirty="0"/>
              <a:t>。</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grpSp>
        <p:nvGrpSpPr>
          <p:cNvPr id="7" name="グループ化 6"/>
          <p:cNvGrpSpPr/>
          <p:nvPr/>
        </p:nvGrpSpPr>
        <p:grpSpPr>
          <a:xfrm>
            <a:off x="937661" y="3685170"/>
            <a:ext cx="10316678" cy="2328769"/>
            <a:chOff x="1295400" y="3106832"/>
            <a:chExt cx="8768372" cy="1979272"/>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10619"/>
              <a:ext cx="4318000" cy="1975485"/>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400" y="3106832"/>
              <a:ext cx="4450372" cy="1977943"/>
            </a:xfrm>
            <a:prstGeom prst="rect">
              <a:avLst/>
            </a:prstGeom>
          </p:spPr>
        </p:pic>
      </p:grpSp>
      <p:sp>
        <p:nvSpPr>
          <p:cNvPr id="8" name="正方形/長方形 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ソフトウェアをアルゴリズムの呪縛から開放し、データと学習の世界へと変革するパラダイムシフトが起きている！</a:t>
            </a:r>
            <a:endParaRPr kumimoji="1" lang="ja-JP" altLang="en-US" dirty="0"/>
          </a:p>
        </p:txBody>
      </p:sp>
    </p:spTree>
    <p:extLst>
      <p:ext uri="{BB962C8B-B14F-4D97-AF65-F5344CB8AC3E}">
        <p14:creationId xmlns:p14="http://schemas.microsoft.com/office/powerpoint/2010/main" val="195184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2.2 </a:t>
            </a:r>
            <a:r>
              <a:rPr lang="ja-JP" altLang="en-US" dirty="0"/>
              <a:t>現代の人工知能　～　第</a:t>
            </a:r>
            <a:r>
              <a:rPr lang="en-US" altLang="ja-JP" dirty="0"/>
              <a:t>3</a:t>
            </a:r>
            <a:r>
              <a:rPr lang="ja-JP" altLang="en-US" dirty="0"/>
              <a:t>次人工知能ブーム</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教師あり学習と教師なし学習</a:t>
            </a:r>
            <a:endParaRPr kumimoji="1" lang="en-US" altLang="ja-JP" dirty="0" smtClean="0"/>
          </a:p>
          <a:p>
            <a:pPr lvl="1"/>
            <a:r>
              <a:rPr kumimoji="1" lang="ja-JP" altLang="en-US" dirty="0" smtClean="0"/>
              <a:t>教師あり学習：学習データと正解ラベルをセットに学習を進める手法。</a:t>
            </a:r>
            <a:endParaRPr kumimoji="1" lang="en-US" altLang="ja-JP" dirty="0" smtClean="0"/>
          </a:p>
          <a:p>
            <a:pPr lvl="1"/>
            <a:r>
              <a:rPr lang="ja-JP" altLang="en-US" dirty="0" smtClean="0"/>
              <a:t>教師なし学習：学習データのみから学習を進める手法。</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8" name="正方形/長方形 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学習の目的に応じて、学習手法が複数存在し、適切な手法を選択する必要がある。</a:t>
            </a:r>
            <a:endParaRPr kumimoji="1" lang="ja-JP" altLang="en-US" dirty="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846" y="3079115"/>
            <a:ext cx="8636000" cy="3081362"/>
          </a:xfrm>
          <a:prstGeom prst="rect">
            <a:avLst/>
          </a:prstGeom>
        </p:spPr>
      </p:pic>
    </p:spTree>
    <p:extLst>
      <p:ext uri="{BB962C8B-B14F-4D97-AF65-F5344CB8AC3E}">
        <p14:creationId xmlns:p14="http://schemas.microsoft.com/office/powerpoint/2010/main" val="280257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2.2 </a:t>
            </a:r>
            <a:r>
              <a:rPr lang="ja-JP" altLang="en-US" dirty="0"/>
              <a:t>現代の人工知能　～　第</a:t>
            </a:r>
            <a:r>
              <a:rPr lang="en-US" altLang="ja-JP" dirty="0"/>
              <a:t>3</a:t>
            </a:r>
            <a:r>
              <a:rPr lang="ja-JP" altLang="en-US" dirty="0"/>
              <a:t>次人工知能ブーム</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機械学習と特徴量</a:t>
            </a:r>
            <a:endParaRPr kumimoji="1" lang="en-US" altLang="ja-JP" dirty="0" smtClean="0"/>
          </a:p>
          <a:p>
            <a:pPr lvl="1"/>
            <a:r>
              <a:rPr kumimoji="1" lang="ja-JP" altLang="en-US" dirty="0" smtClean="0"/>
              <a:t>特徴量：物事を表現するための適切な変数の集合</a:t>
            </a:r>
            <a:endParaRPr kumimoji="1" lang="en-US" altLang="ja-JP" dirty="0" smtClean="0"/>
          </a:p>
          <a:p>
            <a:pPr lvl="1"/>
            <a:r>
              <a:rPr lang="ja-JP" altLang="en-US" dirty="0" smtClean="0"/>
              <a:t>特徴</a:t>
            </a:r>
            <a:r>
              <a:rPr lang="ja-JP" altLang="en-US" dirty="0"/>
              <a:t>量</a:t>
            </a:r>
            <a:r>
              <a:rPr lang="ja-JP" altLang="en-US" dirty="0" smtClean="0"/>
              <a:t>はどうやって</a:t>
            </a:r>
            <a:r>
              <a:rPr lang="ja-JP" altLang="en-US" dirty="0"/>
              <a:t>設定</a:t>
            </a:r>
            <a:r>
              <a:rPr lang="ja-JP" altLang="en-US" dirty="0" smtClean="0"/>
              <a:t>する？　⇒　人間が特徴量設計をする必要がある。</a:t>
            </a:r>
            <a:endParaRPr lang="en-US" altLang="ja-JP" dirty="0" smtClean="0"/>
          </a:p>
          <a:p>
            <a:pPr lvl="2"/>
            <a:r>
              <a:rPr lang="ja-JP" altLang="en-US" dirty="0" smtClean="0"/>
              <a:t>機械学習一般モデルの数式のうち、ウェイトは学習によって自動計算される。</a:t>
            </a:r>
            <a:endParaRPr lang="en-US" altLang="ja-JP" dirty="0" smtClean="0"/>
          </a:p>
          <a:p>
            <a:pPr lvl="2"/>
            <a:r>
              <a:rPr lang="ja-JP" altLang="en-US" dirty="0" smtClean="0"/>
              <a:t>しかし依然として、どの特徴量を用いて学習を進めるかは人手にゆだねられている！</a:t>
            </a:r>
            <a:endParaRPr lang="en-US" altLang="ja-JP" dirty="0" smtClean="0"/>
          </a:p>
          <a:p>
            <a:pPr lvl="1"/>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8" name="正方形/長方形 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従来の機械学習技術には、「特徴量設計」という難関タスクが依然として存在する。</a:t>
            </a:r>
            <a:endParaRPr kumimoji="1" lang="ja-JP" altLang="en-US" dirty="0"/>
          </a:p>
        </p:txBody>
      </p:sp>
      <p:grpSp>
        <p:nvGrpSpPr>
          <p:cNvPr id="13" name="グループ化 12"/>
          <p:cNvGrpSpPr/>
          <p:nvPr/>
        </p:nvGrpSpPr>
        <p:grpSpPr>
          <a:xfrm>
            <a:off x="4107484" y="3893716"/>
            <a:ext cx="2459753" cy="2098729"/>
            <a:chOff x="1667011" y="3133970"/>
            <a:chExt cx="2459753" cy="2098729"/>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7011" y="3133970"/>
              <a:ext cx="2459753" cy="1844814"/>
            </a:xfrm>
            <a:prstGeom prst="rect">
              <a:avLst/>
            </a:prstGeom>
          </p:spPr>
        </p:pic>
        <p:sp>
          <p:nvSpPr>
            <p:cNvPr id="11" name="テキスト ボックス 10"/>
            <p:cNvSpPr txBox="1"/>
            <p:nvPr/>
          </p:nvSpPr>
          <p:spPr>
            <a:xfrm>
              <a:off x="2063966" y="4978783"/>
              <a:ext cx="1665841" cy="253916"/>
            </a:xfrm>
            <a:prstGeom prst="rect">
              <a:avLst/>
            </a:prstGeom>
            <a:noFill/>
          </p:spPr>
          <p:txBody>
            <a:bodyPr wrap="none" rtlCol="0">
              <a:spAutoFit/>
            </a:bodyPr>
            <a:lstStyle/>
            <a:p>
              <a:r>
                <a:rPr kumimoji="1" lang="ja-JP" altLang="en-US" sz="1050" b="1" u="sng" dirty="0" smtClean="0"/>
                <a:t>やる気なさそうなヒナオ</a:t>
              </a:r>
              <a:endParaRPr kumimoji="1" lang="ja-JP" altLang="en-US" sz="1050" b="1" u="sng" dirty="0"/>
            </a:p>
          </p:txBody>
        </p:sp>
      </p:grpSp>
      <p:grpSp>
        <p:nvGrpSpPr>
          <p:cNvPr id="14" name="グループ化 13"/>
          <p:cNvGrpSpPr/>
          <p:nvPr/>
        </p:nvGrpSpPr>
        <p:grpSpPr>
          <a:xfrm>
            <a:off x="6824345" y="3893716"/>
            <a:ext cx="1931322" cy="2098730"/>
            <a:chOff x="4819321" y="3133969"/>
            <a:chExt cx="1931322" cy="2098730"/>
          </a:xfrm>
        </p:grpSpPr>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9321" y="3133969"/>
              <a:ext cx="1931322" cy="1844814"/>
            </a:xfrm>
            <a:prstGeom prst="rect">
              <a:avLst/>
            </a:prstGeom>
          </p:spPr>
        </p:pic>
        <p:sp>
          <p:nvSpPr>
            <p:cNvPr id="12" name="テキスト ボックス 11"/>
            <p:cNvSpPr txBox="1"/>
            <p:nvPr/>
          </p:nvSpPr>
          <p:spPr>
            <a:xfrm>
              <a:off x="4952061" y="4978783"/>
              <a:ext cx="1665841" cy="253916"/>
            </a:xfrm>
            <a:prstGeom prst="rect">
              <a:avLst/>
            </a:prstGeom>
            <a:noFill/>
          </p:spPr>
          <p:txBody>
            <a:bodyPr wrap="none" rtlCol="0">
              <a:spAutoFit/>
            </a:bodyPr>
            <a:lstStyle/>
            <a:p>
              <a:r>
                <a:rPr kumimoji="1" lang="ja-JP" altLang="en-US" sz="1050" b="1" u="sng" dirty="0" smtClean="0"/>
                <a:t>やる気ありそうなヒナオ</a:t>
              </a:r>
              <a:endParaRPr kumimoji="1" lang="ja-JP" altLang="en-US" sz="1050" b="1" u="sng" dirty="0"/>
            </a:p>
          </p:txBody>
        </p:sp>
      </p:grpSp>
      <p:grpSp>
        <p:nvGrpSpPr>
          <p:cNvPr id="19" name="グループ化 18"/>
          <p:cNvGrpSpPr/>
          <p:nvPr/>
        </p:nvGrpSpPr>
        <p:grpSpPr>
          <a:xfrm>
            <a:off x="785313" y="3885940"/>
            <a:ext cx="3115866" cy="1221113"/>
            <a:chOff x="8956431" y="2689555"/>
            <a:chExt cx="3115866" cy="1221113"/>
          </a:xfrm>
        </p:grpSpPr>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34069" t="40758" r="34248" b="42047"/>
            <a:stretch/>
          </p:blipFill>
          <p:spPr>
            <a:xfrm>
              <a:off x="8956431" y="2944024"/>
              <a:ext cx="2782277" cy="671102"/>
            </a:xfrm>
            <a:prstGeom prst="rect">
              <a:avLst/>
            </a:prstGeom>
          </p:spPr>
        </p:pic>
        <p:sp>
          <p:nvSpPr>
            <p:cNvPr id="15" name="正方形/長方形 14"/>
            <p:cNvSpPr/>
            <p:nvPr/>
          </p:nvSpPr>
          <p:spPr>
            <a:xfrm>
              <a:off x="10630877" y="3033390"/>
              <a:ext cx="531446" cy="49237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11357708" y="3033390"/>
              <a:ext cx="531446" cy="49237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9447322" y="2689555"/>
              <a:ext cx="2339102" cy="307777"/>
            </a:xfrm>
            <a:prstGeom prst="rect">
              <a:avLst/>
            </a:prstGeom>
            <a:noFill/>
          </p:spPr>
          <p:txBody>
            <a:bodyPr wrap="none" rtlCol="0">
              <a:spAutoFit/>
            </a:bodyPr>
            <a:lstStyle/>
            <a:p>
              <a:r>
                <a:rPr kumimoji="1" lang="ja-JP" altLang="en-US" sz="1400" dirty="0" smtClean="0">
                  <a:solidFill>
                    <a:schemeClr val="accent4">
                      <a:lumMod val="75000"/>
                    </a:schemeClr>
                  </a:solidFill>
                </a:rPr>
                <a:t>機械学習により学習される</a:t>
              </a:r>
              <a:endParaRPr kumimoji="1" lang="ja-JP" altLang="en-US" sz="1400" dirty="0">
                <a:solidFill>
                  <a:schemeClr val="accent4">
                    <a:lumMod val="75000"/>
                  </a:schemeClr>
                </a:solidFill>
              </a:endParaRPr>
            </a:p>
          </p:txBody>
        </p:sp>
        <p:sp>
          <p:nvSpPr>
            <p:cNvPr id="18" name="テキスト ボックス 17"/>
            <p:cNvSpPr txBox="1"/>
            <p:nvPr/>
          </p:nvSpPr>
          <p:spPr>
            <a:xfrm>
              <a:off x="10630877" y="3602891"/>
              <a:ext cx="1441420" cy="307777"/>
            </a:xfrm>
            <a:prstGeom prst="rect">
              <a:avLst/>
            </a:prstGeom>
            <a:noFill/>
          </p:spPr>
          <p:txBody>
            <a:bodyPr wrap="none" rtlCol="0">
              <a:spAutoFit/>
            </a:bodyPr>
            <a:lstStyle/>
            <a:p>
              <a:r>
                <a:rPr kumimoji="1" lang="ja-JP" altLang="en-US" sz="1400" dirty="0" smtClean="0">
                  <a:solidFill>
                    <a:schemeClr val="accent1"/>
                  </a:solidFill>
                </a:rPr>
                <a:t>人間が設計する</a:t>
              </a:r>
              <a:endParaRPr kumimoji="1" lang="ja-JP" altLang="en-US" sz="1400" dirty="0">
                <a:solidFill>
                  <a:schemeClr val="accent1"/>
                </a:solidFill>
              </a:endParaRPr>
            </a:p>
          </p:txBody>
        </p:sp>
      </p:grpSp>
      <p:sp>
        <p:nvSpPr>
          <p:cNvPr id="20" name="正方形/長方形 19"/>
          <p:cNvSpPr/>
          <p:nvPr/>
        </p:nvSpPr>
        <p:spPr>
          <a:xfrm>
            <a:off x="8995509" y="3893715"/>
            <a:ext cx="2743200" cy="184481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kumimoji="1" lang="ja-JP" altLang="en-US" sz="1400" dirty="0" smtClean="0"/>
              <a:t>・</a:t>
            </a:r>
            <a:r>
              <a:rPr kumimoji="1" lang="en-US" altLang="ja-JP" sz="1400" dirty="0" smtClean="0"/>
              <a:t>2</a:t>
            </a:r>
            <a:r>
              <a:rPr kumimoji="1" lang="ja-JP" altLang="en-US" sz="1400" dirty="0" err="1" smtClean="0"/>
              <a:t>つの</a:t>
            </a:r>
            <a:r>
              <a:rPr kumimoji="1" lang="ja-JP" altLang="en-US" sz="1400" dirty="0" smtClean="0"/>
              <a:t>画像のうちヒナオのやる気を表現する特徴量はなに？</a:t>
            </a:r>
            <a:endParaRPr kumimoji="1" lang="en-US" altLang="ja-JP" sz="1400" dirty="0" smtClean="0"/>
          </a:p>
          <a:p>
            <a:r>
              <a:rPr kumimoji="1" lang="ja-JP" altLang="en-US" sz="1400" dirty="0"/>
              <a:t>　</a:t>
            </a:r>
            <a:r>
              <a:rPr kumimoji="1" lang="en-US" altLang="ja-JP" sz="1400" dirty="0" smtClean="0"/>
              <a:t>- </a:t>
            </a:r>
            <a:r>
              <a:rPr kumimoji="1" lang="ja-JP" altLang="en-US" sz="1400" dirty="0" smtClean="0"/>
              <a:t>口の開き具合？</a:t>
            </a:r>
            <a:endParaRPr kumimoji="1" lang="en-US" altLang="ja-JP" sz="1400" dirty="0" smtClean="0"/>
          </a:p>
          <a:p>
            <a:r>
              <a:rPr kumimoji="1" lang="ja-JP" altLang="en-US" sz="1400" dirty="0"/>
              <a:t>　</a:t>
            </a:r>
            <a:r>
              <a:rPr kumimoji="1" lang="en-US" altLang="ja-JP" sz="1400" dirty="0" smtClean="0"/>
              <a:t>- </a:t>
            </a:r>
            <a:r>
              <a:rPr kumimoji="1" lang="ja-JP" altLang="en-US" sz="1400" dirty="0" smtClean="0"/>
              <a:t>目の開き具合？</a:t>
            </a:r>
            <a:endParaRPr kumimoji="1" lang="en-US" altLang="ja-JP" sz="1400" dirty="0" smtClean="0"/>
          </a:p>
          <a:p>
            <a:r>
              <a:rPr kumimoji="1" lang="ja-JP" altLang="en-US" sz="1400" dirty="0" smtClean="0"/>
              <a:t>　</a:t>
            </a:r>
            <a:r>
              <a:rPr kumimoji="1" lang="en-US" altLang="ja-JP" sz="1400" dirty="0" smtClean="0"/>
              <a:t>- </a:t>
            </a:r>
            <a:r>
              <a:rPr kumimoji="1" lang="ja-JP" altLang="en-US" sz="1400" dirty="0" smtClean="0"/>
              <a:t>首の傾き具合？</a:t>
            </a:r>
            <a:endParaRPr kumimoji="1" lang="en-US" altLang="ja-JP" sz="1400" dirty="0" smtClean="0"/>
          </a:p>
          <a:p>
            <a:endParaRPr kumimoji="1" lang="en-US" altLang="ja-JP" sz="1400" dirty="0" smtClean="0"/>
          </a:p>
          <a:p>
            <a:r>
              <a:rPr kumimoji="1" lang="ja-JP" altLang="en-US" sz="1400" dirty="0" smtClean="0"/>
              <a:t>・人間は見ればなんとなくわかるが・・・</a:t>
            </a:r>
            <a:endParaRPr kumimoji="1" lang="ja-JP" altLang="en-US" sz="1400" dirty="0"/>
          </a:p>
        </p:txBody>
      </p:sp>
    </p:spTree>
    <p:extLst>
      <p:ext uri="{BB962C8B-B14F-4D97-AF65-F5344CB8AC3E}">
        <p14:creationId xmlns:p14="http://schemas.microsoft.com/office/powerpoint/2010/main" val="30105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2.2 </a:t>
            </a:r>
            <a:r>
              <a:rPr lang="ja-JP" altLang="en-US" dirty="0"/>
              <a:t>現代の人工知能　～　第</a:t>
            </a:r>
            <a:r>
              <a:rPr lang="en-US" altLang="ja-JP" dirty="0"/>
              <a:t>3</a:t>
            </a:r>
            <a:r>
              <a:rPr lang="ja-JP" altLang="en-US" dirty="0"/>
              <a:t>次人工知能ブーム</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ディープラーニング</a:t>
            </a:r>
            <a:endParaRPr kumimoji="1" lang="en-US" altLang="ja-JP" dirty="0" smtClean="0"/>
          </a:p>
          <a:p>
            <a:pPr lvl="1"/>
            <a:r>
              <a:rPr kumimoji="1" lang="ja-JP" altLang="en-US" dirty="0" smtClean="0"/>
              <a:t>ニューラルネットワークの中間層を多段に重ねたもの。</a:t>
            </a:r>
            <a:endParaRPr kumimoji="1" lang="en-US" altLang="ja-JP" dirty="0" smtClean="0"/>
          </a:p>
          <a:p>
            <a:pPr lvl="1"/>
            <a:r>
              <a:rPr lang="ja-JP" altLang="en-US" dirty="0"/>
              <a:t>ディープラーニング</a:t>
            </a:r>
            <a:r>
              <a:rPr lang="ja-JP" altLang="en-US" dirty="0" smtClean="0"/>
              <a:t>の</a:t>
            </a:r>
            <a:r>
              <a:rPr lang="ja-JP" altLang="en-US" dirty="0"/>
              <a:t>最大</a:t>
            </a:r>
            <a:r>
              <a:rPr lang="ja-JP" altLang="en-US" dirty="0" smtClean="0"/>
              <a:t>の特徴：機械学習における</a:t>
            </a:r>
            <a:r>
              <a:rPr lang="ja-JP" altLang="en-US" dirty="0" smtClean="0">
                <a:solidFill>
                  <a:schemeClr val="accent4">
                    <a:lumMod val="75000"/>
                  </a:schemeClr>
                </a:solidFill>
              </a:rPr>
              <a:t>特徴量の自動獲得ができる！</a:t>
            </a:r>
            <a:endParaRPr lang="en-US" altLang="ja-JP" dirty="0">
              <a:solidFill>
                <a:schemeClr val="accent4">
                  <a:lumMod val="75000"/>
                </a:schemeClr>
              </a:solidFill>
            </a:endParaRPr>
          </a:p>
          <a:p>
            <a:pPr lvl="1"/>
            <a:r>
              <a:rPr lang="ja-JP" altLang="en-US" dirty="0">
                <a:solidFill>
                  <a:schemeClr val="tx2"/>
                </a:solidFill>
              </a:rPr>
              <a:t>ディープラーニング</a:t>
            </a:r>
            <a:r>
              <a:rPr lang="ja-JP" altLang="en-US" dirty="0" smtClean="0">
                <a:solidFill>
                  <a:schemeClr val="tx2"/>
                </a:solidFill>
              </a:rPr>
              <a:t>により特に音声認識、画像認識タスクにおける正答率が格段に向上した。</a:t>
            </a:r>
            <a:endParaRPr lang="en-US" altLang="ja-JP" dirty="0" smtClean="0">
              <a:solidFill>
                <a:schemeClr val="tx2"/>
              </a:solidFill>
            </a:endParaRPr>
          </a:p>
          <a:p>
            <a:pPr marL="365760" lvl="1" indent="0">
              <a:buNone/>
            </a:pPr>
            <a:r>
              <a:rPr lang="ja-JP" altLang="en-US" dirty="0" smtClean="0">
                <a:solidFill>
                  <a:schemeClr val="tx2"/>
                </a:solidFill>
              </a:rPr>
              <a:t>　⇒でも、しょせんは数ある人工知能、機械学習の</a:t>
            </a:r>
            <a:r>
              <a:rPr lang="ja-JP" altLang="en-US" dirty="0">
                <a:solidFill>
                  <a:schemeClr val="tx2"/>
                </a:solidFill>
              </a:rPr>
              <a:t>一</a:t>
            </a:r>
            <a:r>
              <a:rPr lang="ja-JP" altLang="en-US" dirty="0" smtClean="0">
                <a:solidFill>
                  <a:schemeClr val="tx2"/>
                </a:solidFill>
              </a:rPr>
              <a:t>手法に過ぎず、ディープラーニング万能！</a:t>
            </a:r>
            <a:endParaRPr lang="en-US" altLang="ja-JP" dirty="0" smtClean="0">
              <a:solidFill>
                <a:schemeClr val="tx2"/>
              </a:solidFill>
            </a:endParaRPr>
          </a:p>
          <a:p>
            <a:pPr marL="365760" lvl="1" indent="0">
              <a:buNone/>
            </a:pPr>
            <a:r>
              <a:rPr lang="ja-JP" altLang="en-US" dirty="0">
                <a:solidFill>
                  <a:schemeClr val="tx2"/>
                </a:solidFill>
              </a:rPr>
              <a:t>　</a:t>
            </a:r>
            <a:r>
              <a:rPr lang="ja-JP" altLang="en-US" dirty="0" smtClean="0">
                <a:solidFill>
                  <a:schemeClr val="tx2"/>
                </a:solidFill>
              </a:rPr>
              <a:t>　　みたいな昨今の風潮は基本的に間違い。</a:t>
            </a:r>
            <a:endParaRPr lang="en-US" altLang="ja-JP" dirty="0" smtClean="0">
              <a:solidFill>
                <a:schemeClr val="tx2"/>
              </a:solidFill>
            </a:endParaRPr>
          </a:p>
          <a:p>
            <a:pPr lvl="1"/>
            <a:endParaRPr lang="en-US" altLang="ja-JP" dirty="0">
              <a:solidFill>
                <a:schemeClr val="tx2"/>
              </a:solidFill>
            </a:endParaRPr>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8" name="正方形/長方形 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機械学習を特徴量設計から解き放つブレークスルーを起こし、主にメディア認識タスクにおいて高い精度を実現。</a:t>
            </a:r>
            <a:endParaRPr kumimoji="1" lang="ja-JP" altLang="en-US" dirty="0"/>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9509" t="18816" r="9185" b="12750"/>
          <a:stretch/>
        </p:blipFill>
        <p:spPr>
          <a:xfrm>
            <a:off x="4060732" y="4111100"/>
            <a:ext cx="3227754" cy="2039665"/>
          </a:xfrm>
          <a:prstGeom prst="rect">
            <a:avLst/>
          </a:prstGeom>
        </p:spPr>
      </p:pic>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6076" y="3723082"/>
            <a:ext cx="4446847" cy="2437395"/>
          </a:xfrm>
          <a:prstGeom prst="rect">
            <a:avLst/>
          </a:prstGeom>
        </p:spPr>
      </p:pic>
      <p:pic>
        <p:nvPicPr>
          <p:cNvPr id="22" name="Picture 6" descr="N個の層を持つ階層型ニューラルネットワー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251" y="4115956"/>
            <a:ext cx="3252891" cy="2044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78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目次</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Chapter 1 Watson</a:t>
            </a:r>
            <a:r>
              <a:rPr kumimoji="1" lang="ja-JP" altLang="en-US" dirty="0" smtClean="0"/>
              <a:t>を知るための</a:t>
            </a:r>
            <a:r>
              <a:rPr kumimoji="1" lang="en-US" altLang="ja-JP" dirty="0" smtClean="0"/>
              <a:t>6</a:t>
            </a:r>
            <a:r>
              <a:rPr kumimoji="1" lang="ja-JP" altLang="en-US" dirty="0" err="1" smtClean="0"/>
              <a:t>つの</a:t>
            </a:r>
            <a:r>
              <a:rPr kumimoji="1" lang="ja-JP" altLang="en-US" dirty="0" smtClean="0"/>
              <a:t>質問</a:t>
            </a:r>
            <a:endParaRPr kumimoji="1" lang="en-US" altLang="ja-JP" dirty="0" smtClean="0"/>
          </a:p>
          <a:p>
            <a:r>
              <a:rPr lang="en-US" altLang="ja-JP" dirty="0"/>
              <a:t>Chapter </a:t>
            </a:r>
            <a:r>
              <a:rPr lang="en-US" altLang="ja-JP" dirty="0" smtClean="0"/>
              <a:t>2 </a:t>
            </a:r>
            <a:r>
              <a:rPr lang="ja-JP" altLang="en-US" dirty="0" smtClean="0"/>
              <a:t>人工知能とは何か？</a:t>
            </a:r>
            <a:endParaRPr lang="en-US" altLang="ja-JP" dirty="0" smtClean="0"/>
          </a:p>
          <a:p>
            <a:r>
              <a:rPr lang="en-US" altLang="ja-JP" dirty="0" smtClean="0"/>
              <a:t>Chapter 3 </a:t>
            </a:r>
            <a:r>
              <a:rPr lang="ja-JP" altLang="en-US" dirty="0" smtClean="0"/>
              <a:t>とにかく</a:t>
            </a:r>
            <a:r>
              <a:rPr lang="en-US" altLang="ja-JP" dirty="0" smtClean="0"/>
              <a:t>Watson</a:t>
            </a:r>
            <a:r>
              <a:rPr lang="ja-JP" altLang="en-US" dirty="0" smtClean="0"/>
              <a:t>を体験してみよう</a:t>
            </a:r>
            <a:endParaRPr lang="en-US" altLang="ja-JP" dirty="0" smtClean="0"/>
          </a:p>
          <a:p>
            <a:r>
              <a:rPr lang="en-US" altLang="ja-JP" dirty="0" smtClean="0"/>
              <a:t>Chapter 4 Watson</a:t>
            </a:r>
            <a:r>
              <a:rPr lang="ja-JP" altLang="en-US" dirty="0" err="1" smtClean="0"/>
              <a:t>で</a:t>
            </a:r>
            <a:r>
              <a:rPr lang="ja-JP" altLang="en-US" dirty="0" smtClean="0"/>
              <a:t>できること</a:t>
            </a:r>
            <a:endParaRPr lang="en-US" altLang="ja-JP" dirty="0" smtClean="0"/>
          </a:p>
          <a:p>
            <a:r>
              <a:rPr lang="en-US" altLang="ja-JP" dirty="0"/>
              <a:t>Chapter </a:t>
            </a:r>
            <a:r>
              <a:rPr lang="en-US" altLang="ja-JP" dirty="0" smtClean="0"/>
              <a:t>5 Node-RED</a:t>
            </a:r>
            <a:r>
              <a:rPr lang="ja-JP" altLang="en-US" dirty="0" smtClean="0"/>
              <a:t>で</a:t>
            </a:r>
            <a:r>
              <a:rPr lang="en-US" altLang="ja-JP" dirty="0" smtClean="0"/>
              <a:t>Twitter Bot</a:t>
            </a:r>
            <a:r>
              <a:rPr lang="ja-JP" altLang="en-US" dirty="0" smtClean="0"/>
              <a:t>を作ろう</a:t>
            </a:r>
            <a:endParaRPr lang="en-US" altLang="ja-JP" dirty="0" smtClean="0"/>
          </a:p>
          <a:p>
            <a:r>
              <a:rPr lang="en-US" altLang="ja-JP" dirty="0"/>
              <a:t>Chapter </a:t>
            </a:r>
            <a:r>
              <a:rPr lang="en-US" altLang="ja-JP" dirty="0" smtClean="0"/>
              <a:t>6 </a:t>
            </a:r>
            <a:r>
              <a:rPr lang="ja-JP" altLang="en-US" dirty="0" smtClean="0"/>
              <a:t>画像認識アプリをつくろう</a:t>
            </a:r>
            <a:endParaRPr lang="en-US" altLang="ja-JP" dirty="0" smtClean="0"/>
          </a:p>
          <a:p>
            <a:r>
              <a:rPr lang="en-US" altLang="ja-JP" dirty="0" smtClean="0"/>
              <a:t>Chapter 7 Watson</a:t>
            </a:r>
            <a:r>
              <a:rPr lang="ja-JP" altLang="en-US" dirty="0" smtClean="0"/>
              <a:t>の可能性</a:t>
            </a:r>
            <a:endParaRPr lang="en-US" altLang="ja-JP" dirty="0"/>
          </a:p>
          <a:p>
            <a:endParaRPr lang="en-US" altLang="ja-JP"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278058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2.3 Watson</a:t>
            </a:r>
            <a:r>
              <a:rPr lang="ja-JP" altLang="en-US" dirty="0"/>
              <a:t>と人工知能</a:t>
            </a:r>
            <a:endParaRPr lang="en-US" altLang="ja-JP" dirty="0"/>
          </a:p>
        </p:txBody>
      </p:sp>
      <p:sp>
        <p:nvSpPr>
          <p:cNvPr id="3" name="コンテンツ プレースホルダー 2"/>
          <p:cNvSpPr>
            <a:spLocks noGrp="1"/>
          </p:cNvSpPr>
          <p:nvPr>
            <p:ph idx="1"/>
          </p:nvPr>
        </p:nvSpPr>
        <p:spPr/>
        <p:txBody>
          <a:bodyPr/>
          <a:lstStyle/>
          <a:p>
            <a:r>
              <a:rPr kumimoji="1" lang="ja-JP" altLang="en-US" sz="1800" dirty="0" smtClean="0"/>
              <a:t>ジョパディ！</a:t>
            </a:r>
            <a:r>
              <a:rPr kumimoji="1" lang="ja-JP" altLang="en-US" sz="1800" dirty="0" err="1" smtClean="0"/>
              <a:t>への</a:t>
            </a:r>
            <a:r>
              <a:rPr kumimoji="1" lang="ja-JP" altLang="en-US" sz="1800" dirty="0" smtClean="0"/>
              <a:t>挑戦</a:t>
            </a:r>
            <a:endParaRPr kumimoji="1" lang="en-US" altLang="ja-JP" sz="1800" dirty="0" smtClean="0"/>
          </a:p>
          <a:p>
            <a:pPr lvl="1"/>
            <a:r>
              <a:rPr lang="ja-JP" altLang="en-US" sz="1600" dirty="0"/>
              <a:t>アメリカ</a:t>
            </a:r>
            <a:r>
              <a:rPr lang="ja-JP" altLang="en-US" sz="1600" dirty="0" smtClean="0"/>
              <a:t>の人気クイズ番組</a:t>
            </a:r>
            <a:endParaRPr lang="en-US" altLang="ja-JP" sz="1600" dirty="0" smtClean="0"/>
          </a:p>
          <a:p>
            <a:pPr lvl="1"/>
            <a:r>
              <a:rPr kumimoji="1" lang="ja-JP" altLang="en-US" sz="1600" dirty="0" smtClean="0"/>
              <a:t>「○○○は</a:t>
            </a:r>
            <a:r>
              <a:rPr kumimoji="1" lang="en-US" altLang="ja-JP" sz="1600" dirty="0" smtClean="0"/>
              <a:t>×××</a:t>
            </a:r>
            <a:r>
              <a:rPr kumimoji="1" lang="ja-JP" altLang="en-US" sz="1600" dirty="0" smtClean="0"/>
              <a:t>であり、△△△という□□□を持っている。」という肯定文から、「●●●はなんですか？」という疑問文を回答するスタイル。</a:t>
            </a:r>
            <a:endParaRPr lang="en-US" altLang="ja-JP" sz="1600" dirty="0"/>
          </a:p>
          <a:p>
            <a:r>
              <a:rPr kumimoji="1" lang="en-US" altLang="ja-JP" sz="1800" dirty="0" smtClean="0"/>
              <a:t>Wikipedia</a:t>
            </a:r>
            <a:r>
              <a:rPr lang="ja-JP" altLang="en-US" sz="1800" dirty="0"/>
              <a:t>等</a:t>
            </a:r>
            <a:r>
              <a:rPr kumimoji="1" lang="ja-JP" altLang="en-US" sz="1800" dirty="0" smtClean="0"/>
              <a:t>をベースに自動でライトウェイト・オントロジーを</a:t>
            </a:r>
            <a:r>
              <a:rPr lang="ja-JP" altLang="en-US" sz="1800" dirty="0"/>
              <a:t>構築</a:t>
            </a:r>
            <a:r>
              <a:rPr lang="ja-JP" altLang="en-US" sz="1800" dirty="0" smtClean="0"/>
              <a:t>し知識</a:t>
            </a:r>
            <a:r>
              <a:rPr lang="ja-JP" altLang="en-US" sz="1800" dirty="0"/>
              <a:t>ベース</a:t>
            </a:r>
            <a:r>
              <a:rPr lang="ja-JP" altLang="en-US" sz="1800" dirty="0" smtClean="0"/>
              <a:t>を作成している。</a:t>
            </a:r>
            <a:endParaRPr lang="en-US" altLang="ja-JP" sz="1800" dirty="0" smtClean="0"/>
          </a:p>
          <a:p>
            <a:r>
              <a:rPr lang="ja-JP" altLang="en-US" sz="1800" dirty="0" smtClean="0"/>
              <a:t>この</a:t>
            </a:r>
            <a:r>
              <a:rPr lang="en-US" altLang="ja-JP" sz="1800" dirty="0" smtClean="0"/>
              <a:t>Watson</a:t>
            </a:r>
            <a:r>
              <a:rPr lang="ja-JP" altLang="en-US" sz="1800" dirty="0" smtClean="0"/>
              <a:t>は、オントロジーを用いたエキスパートシステムの集大成だといえる。</a:t>
            </a:r>
            <a:endParaRPr lang="en-US" altLang="ja-JP" sz="1800" dirty="0" smtClean="0"/>
          </a:p>
          <a:p>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8738" y="4126522"/>
            <a:ext cx="3404038" cy="1914770"/>
          </a:xfrm>
          <a:prstGeom prst="rect">
            <a:avLst/>
          </a:prstGeom>
        </p:spPr>
      </p:pic>
      <p:pic>
        <p:nvPicPr>
          <p:cNvPr id="6" name="図 5"/>
          <p:cNvPicPr>
            <a:picLocks noChangeAspect="1"/>
          </p:cNvPicPr>
          <p:nvPr/>
        </p:nvPicPr>
        <p:blipFill>
          <a:blip r:embed="rId3"/>
          <a:stretch>
            <a:fillRect/>
          </a:stretch>
        </p:blipFill>
        <p:spPr>
          <a:xfrm>
            <a:off x="5337907" y="4126522"/>
            <a:ext cx="4281469" cy="1920495"/>
          </a:xfrm>
          <a:prstGeom prst="rect">
            <a:avLst/>
          </a:prstGeom>
        </p:spPr>
      </p:pic>
      <p:sp>
        <p:nvSpPr>
          <p:cNvPr id="7" name="正方形/長方形 6"/>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エキスパートシステムの集大成として</a:t>
            </a:r>
            <a:r>
              <a:rPr kumimoji="1" lang="en-US" altLang="ja-JP" dirty="0" smtClean="0"/>
              <a:t>Watson</a:t>
            </a:r>
            <a:r>
              <a:rPr kumimoji="1" lang="ja-JP" altLang="en-US" dirty="0" smtClean="0"/>
              <a:t>は構築され、クイズチャンピオンに勝利した。</a:t>
            </a:r>
            <a:endParaRPr kumimoji="1" lang="ja-JP" altLang="en-US" dirty="0"/>
          </a:p>
        </p:txBody>
      </p:sp>
    </p:spTree>
    <p:extLst>
      <p:ext uri="{BB962C8B-B14F-4D97-AF65-F5344CB8AC3E}">
        <p14:creationId xmlns:p14="http://schemas.microsoft.com/office/powerpoint/2010/main" val="38817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2.3 Watson</a:t>
            </a:r>
            <a:r>
              <a:rPr lang="ja-JP" altLang="en-US" dirty="0"/>
              <a:t>と人工知能</a:t>
            </a:r>
            <a:endParaRPr lang="en-US" altLang="ja-JP" dirty="0"/>
          </a:p>
        </p:txBody>
      </p:sp>
      <p:sp>
        <p:nvSpPr>
          <p:cNvPr id="3" name="コンテンツ プレースホルダー 2"/>
          <p:cNvSpPr>
            <a:spLocks noGrp="1"/>
          </p:cNvSpPr>
          <p:nvPr>
            <p:ph idx="1"/>
          </p:nvPr>
        </p:nvSpPr>
        <p:spPr/>
        <p:txBody>
          <a:bodyPr/>
          <a:lstStyle/>
          <a:p>
            <a:r>
              <a:rPr kumimoji="1" lang="ja-JP" altLang="en-US" sz="1800" dirty="0" smtClean="0"/>
              <a:t>現在の</a:t>
            </a:r>
            <a:r>
              <a:rPr kumimoji="1" lang="en-US" altLang="ja-JP" sz="1800" dirty="0" smtClean="0"/>
              <a:t>Watson</a:t>
            </a:r>
          </a:p>
          <a:p>
            <a:pPr lvl="1"/>
            <a:r>
              <a:rPr lang="ja-JP" altLang="en-US" dirty="0" smtClean="0"/>
              <a:t>現在広く知られている</a:t>
            </a:r>
            <a:r>
              <a:rPr lang="en-US" altLang="ja-JP" dirty="0" smtClean="0"/>
              <a:t>Watson</a:t>
            </a:r>
            <a:r>
              <a:rPr lang="ja-JP" altLang="en-US" dirty="0" smtClean="0"/>
              <a:t>はクイズに勝った</a:t>
            </a:r>
            <a:r>
              <a:rPr lang="en-US" altLang="ja-JP" dirty="0" smtClean="0"/>
              <a:t>Watson</a:t>
            </a:r>
            <a:r>
              <a:rPr lang="ja-JP" altLang="en-US" dirty="0" smtClean="0"/>
              <a:t>そのものではない。</a:t>
            </a:r>
            <a:endParaRPr lang="en-US" altLang="ja-JP" dirty="0" smtClean="0"/>
          </a:p>
          <a:p>
            <a:pPr lvl="1"/>
            <a:r>
              <a:rPr kumimoji="1" lang="en-US" altLang="ja-JP" dirty="0" smtClean="0"/>
              <a:t>Watson</a:t>
            </a:r>
            <a:r>
              <a:rPr kumimoji="1" lang="ja-JP" altLang="en-US" dirty="0" smtClean="0"/>
              <a:t>が持つさまざまな機能を</a:t>
            </a:r>
            <a:r>
              <a:rPr kumimoji="1" lang="en-US" altLang="ja-JP" dirty="0" smtClean="0"/>
              <a:t>API</a:t>
            </a:r>
            <a:r>
              <a:rPr kumimoji="1" lang="ja-JP" altLang="en-US" dirty="0" smtClean="0"/>
              <a:t>として切り出し提供している ⇒ </a:t>
            </a:r>
            <a:r>
              <a:rPr kumimoji="1" lang="en-US" altLang="ja-JP" dirty="0" smtClean="0"/>
              <a:t>Watson Developer Cloud</a:t>
            </a:r>
          </a:p>
          <a:p>
            <a:pPr lvl="1"/>
            <a:endParaRPr kumimoji="1" lang="en-US" altLang="ja-JP" dirty="0" smtClean="0"/>
          </a:p>
          <a:p>
            <a:r>
              <a:rPr lang="en-US" altLang="ja-JP" dirty="0" smtClean="0"/>
              <a:t>Watson</a:t>
            </a:r>
            <a:r>
              <a:rPr lang="ja-JP" altLang="en-US" dirty="0" smtClean="0"/>
              <a:t>と機械学習</a:t>
            </a:r>
            <a:endParaRPr lang="en-US" altLang="ja-JP" dirty="0" smtClean="0"/>
          </a:p>
          <a:p>
            <a:pPr lvl="1"/>
            <a:r>
              <a:rPr kumimoji="1" lang="en-US" altLang="ja-JP" dirty="0" smtClean="0"/>
              <a:t>Watson</a:t>
            </a:r>
            <a:r>
              <a:rPr kumimoji="1" lang="ja-JP" altLang="en-US" dirty="0" smtClean="0"/>
              <a:t>の各機能中で「機械学習」や</a:t>
            </a:r>
            <a:r>
              <a:rPr lang="ja-JP" altLang="en-US" dirty="0"/>
              <a:t>「</a:t>
            </a:r>
            <a:r>
              <a:rPr kumimoji="1" lang="ja-JP" altLang="en-US" dirty="0" smtClean="0"/>
              <a:t>ディープラーニング」の技術が使われていることはアナウンスされているが、具体的にどの部分にどのようにどのような意図で使われているかは非公開。</a:t>
            </a:r>
            <a:endParaRPr kumimoji="1" lang="en-US" altLang="ja-JP" dirty="0" smtClean="0"/>
          </a:p>
          <a:p>
            <a:pPr lvl="1"/>
            <a:r>
              <a:rPr lang="ja-JP" altLang="en-US" dirty="0" smtClean="0"/>
              <a:t>世界</a:t>
            </a:r>
            <a:r>
              <a:rPr lang="ja-JP" altLang="en-US" dirty="0"/>
              <a:t>最先端</a:t>
            </a:r>
            <a:r>
              <a:rPr lang="ja-JP" altLang="en-US" dirty="0" smtClean="0"/>
              <a:t>の研究成果というよりは、比較的確立された人工知能技術を、エンタープライズシステムとして実用化するための手堅い戦略で実現している。</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7" name="正方形/長方形 6"/>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エンタープライズシステムとして人工知能技術を利用するためのプラットフォームとして</a:t>
            </a:r>
            <a:r>
              <a:rPr kumimoji="1" lang="en-US" altLang="ja-JP" dirty="0" smtClean="0"/>
              <a:t>Watson</a:t>
            </a:r>
            <a:r>
              <a:rPr kumimoji="1" lang="ja-JP" altLang="en-US" dirty="0" smtClean="0"/>
              <a:t>が構築されている。</a:t>
            </a:r>
            <a:endParaRPr kumimoji="1" lang="ja-JP" altLang="en-US" dirty="0"/>
          </a:p>
        </p:txBody>
      </p:sp>
    </p:spTree>
    <p:extLst>
      <p:ext uri="{BB962C8B-B14F-4D97-AF65-F5344CB8AC3E}">
        <p14:creationId xmlns:p14="http://schemas.microsoft.com/office/powerpoint/2010/main" val="143745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2.4 Watson</a:t>
            </a:r>
            <a:r>
              <a:rPr lang="ja-JP" altLang="en-US" dirty="0"/>
              <a:t>と他社の人工知能</a:t>
            </a:r>
          </a:p>
        </p:txBody>
      </p:sp>
      <p:sp>
        <p:nvSpPr>
          <p:cNvPr id="3" name="コンテンツ プレースホルダー 2"/>
          <p:cNvSpPr>
            <a:spLocks noGrp="1"/>
          </p:cNvSpPr>
          <p:nvPr>
            <p:ph idx="1"/>
          </p:nvPr>
        </p:nvSpPr>
        <p:spPr>
          <a:xfrm>
            <a:off x="1295400" y="1828799"/>
            <a:ext cx="9601200" cy="4376615"/>
          </a:xfrm>
        </p:spPr>
        <p:txBody>
          <a:bodyPr>
            <a:normAutofit fontScale="92500" lnSpcReduction="20000"/>
          </a:bodyPr>
          <a:lstStyle/>
          <a:p>
            <a:r>
              <a:rPr kumimoji="1" lang="en-US" altLang="ja-JP" dirty="0" smtClean="0"/>
              <a:t>IT</a:t>
            </a:r>
            <a:r>
              <a:rPr kumimoji="1" lang="ja-JP" altLang="en-US" dirty="0" smtClean="0"/>
              <a:t>ジャイアントたちは各社</a:t>
            </a:r>
            <a:r>
              <a:rPr kumimoji="1" lang="en-US" altLang="ja-JP" dirty="0" smtClean="0"/>
              <a:t>AI</a:t>
            </a:r>
            <a:r>
              <a:rPr kumimoji="1" lang="ja-JP" altLang="en-US" dirty="0" smtClean="0"/>
              <a:t>に対する取り組みを進めている。</a:t>
            </a:r>
            <a:endParaRPr kumimoji="1" lang="en-US" altLang="ja-JP" dirty="0" smtClean="0"/>
          </a:p>
          <a:p>
            <a:r>
              <a:rPr lang="en-US" altLang="ja-JP" dirty="0" smtClean="0"/>
              <a:t>Google</a:t>
            </a:r>
          </a:p>
          <a:p>
            <a:pPr lvl="1"/>
            <a:r>
              <a:rPr kumimoji="1" lang="en-US" altLang="ja-JP" dirty="0" err="1" smtClean="0"/>
              <a:t>TensorFlow</a:t>
            </a:r>
            <a:r>
              <a:rPr kumimoji="1" lang="ja-JP" altLang="en-US" dirty="0" smtClean="0"/>
              <a:t>：機械学習システム構築用のフレームワーク</a:t>
            </a:r>
            <a:endParaRPr kumimoji="1" lang="en-US" altLang="ja-JP" dirty="0" smtClean="0"/>
          </a:p>
          <a:p>
            <a:pPr lvl="1"/>
            <a:r>
              <a:rPr kumimoji="1" lang="en-US" altLang="ja-JP" dirty="0" smtClean="0"/>
              <a:t>Cloud Machine Learning</a:t>
            </a:r>
            <a:r>
              <a:rPr kumimoji="1" lang="ja-JP" altLang="en-US" dirty="0" smtClean="0"/>
              <a:t>：</a:t>
            </a:r>
            <a:r>
              <a:rPr kumimoji="1" lang="en-US" altLang="ja-JP" dirty="0" smtClean="0"/>
              <a:t>Cloud</a:t>
            </a:r>
            <a:r>
              <a:rPr kumimoji="1" lang="ja-JP" altLang="en-US" dirty="0" smtClean="0"/>
              <a:t>上で提供される機械学習フレームワークサービス</a:t>
            </a:r>
            <a:endParaRPr kumimoji="1" lang="en-US" altLang="ja-JP" dirty="0" smtClean="0"/>
          </a:p>
          <a:p>
            <a:pPr marL="365760" lvl="1" indent="0">
              <a:buNone/>
            </a:pPr>
            <a:r>
              <a:rPr lang="ja-JP" altLang="en-US" dirty="0" smtClean="0"/>
              <a:t>　　　　　　　　　　　　　　　　　　　</a:t>
            </a:r>
            <a:r>
              <a:rPr lang="en-US" altLang="ja-JP" dirty="0" smtClean="0"/>
              <a:t>Watson</a:t>
            </a:r>
            <a:r>
              <a:rPr lang="ja-JP" altLang="en-US" dirty="0" smtClean="0"/>
              <a:t>と同じように各種</a:t>
            </a:r>
            <a:r>
              <a:rPr lang="en-US" altLang="ja-JP" dirty="0" smtClean="0"/>
              <a:t>API</a:t>
            </a:r>
            <a:r>
              <a:rPr lang="ja-JP" altLang="en-US" dirty="0" smtClean="0"/>
              <a:t>が整備されている</a:t>
            </a:r>
            <a:endParaRPr kumimoji="1" lang="en-US" altLang="ja-JP" dirty="0" smtClean="0"/>
          </a:p>
          <a:p>
            <a:r>
              <a:rPr kumimoji="1" lang="en-US" altLang="ja-JP" dirty="0" smtClean="0"/>
              <a:t>Amazon</a:t>
            </a:r>
          </a:p>
          <a:p>
            <a:pPr lvl="1"/>
            <a:r>
              <a:rPr lang="en-US" altLang="ja-JP" dirty="0" smtClean="0"/>
              <a:t>Amazon Machine Learning</a:t>
            </a:r>
            <a:r>
              <a:rPr lang="ja-JP" altLang="en-US" dirty="0" smtClean="0"/>
              <a:t>：</a:t>
            </a:r>
            <a:r>
              <a:rPr lang="en-US" altLang="ja-JP" dirty="0" smtClean="0"/>
              <a:t>AWS</a:t>
            </a:r>
            <a:r>
              <a:rPr lang="ja-JP" altLang="en-US" dirty="0" smtClean="0"/>
              <a:t>上で提供される機械学習サービス</a:t>
            </a:r>
            <a:endParaRPr lang="en-US" altLang="ja-JP" dirty="0" smtClean="0"/>
          </a:p>
          <a:p>
            <a:pPr marL="365760" lvl="1" indent="0">
              <a:buNone/>
            </a:pPr>
            <a:r>
              <a:rPr lang="ja-JP" altLang="en-US" dirty="0" smtClean="0"/>
              <a:t>　　　　　　　　　　　　　　　　　　　　</a:t>
            </a:r>
            <a:r>
              <a:rPr lang="en-US" altLang="ja-JP" dirty="0" err="1" smtClean="0"/>
              <a:t>TensorFlow</a:t>
            </a:r>
            <a:r>
              <a:rPr lang="ja-JP" altLang="en-US" dirty="0" smtClean="0"/>
              <a:t>と</a:t>
            </a:r>
            <a:r>
              <a:rPr lang="en-US" altLang="ja-JP" dirty="0" smtClean="0"/>
              <a:t>Watson</a:t>
            </a:r>
            <a:r>
              <a:rPr lang="ja-JP" altLang="en-US" dirty="0" smtClean="0"/>
              <a:t>の中間のイメージ</a:t>
            </a:r>
            <a:endParaRPr kumimoji="1" lang="en-US" altLang="ja-JP" dirty="0" smtClean="0"/>
          </a:p>
          <a:p>
            <a:r>
              <a:rPr lang="en-US" altLang="ja-JP" dirty="0" smtClean="0"/>
              <a:t>Microsoft</a:t>
            </a:r>
          </a:p>
          <a:p>
            <a:pPr lvl="1"/>
            <a:r>
              <a:rPr kumimoji="1" lang="en-US" altLang="ja-JP" dirty="0" smtClean="0"/>
              <a:t>Azure Machine Learning</a:t>
            </a:r>
            <a:r>
              <a:rPr kumimoji="1" lang="ja-JP" altLang="en-US" dirty="0" smtClean="0"/>
              <a:t>：</a:t>
            </a:r>
            <a:r>
              <a:rPr kumimoji="1" lang="en-US" altLang="ja-JP" dirty="0" smtClean="0"/>
              <a:t>Azure</a:t>
            </a:r>
            <a:r>
              <a:rPr kumimoji="1" lang="ja-JP" altLang="en-US" dirty="0" smtClean="0"/>
              <a:t>上で提供される機械学習サービス</a:t>
            </a:r>
            <a:endParaRPr kumimoji="1" lang="en-US" altLang="ja-JP" dirty="0" smtClean="0"/>
          </a:p>
          <a:p>
            <a:pPr marL="365760" lvl="1" indent="0">
              <a:buNone/>
            </a:pPr>
            <a:r>
              <a:rPr lang="ja-JP" altLang="en-US" dirty="0" smtClean="0"/>
              <a:t>　　　　　　　　　　　　　　　　　　　</a:t>
            </a:r>
            <a:r>
              <a:rPr lang="en-US" altLang="ja-JP" dirty="0" smtClean="0"/>
              <a:t>Web</a:t>
            </a:r>
            <a:r>
              <a:rPr lang="ja-JP" altLang="en-US" dirty="0" smtClean="0"/>
              <a:t>上の開発環境でグラフィカルに機械学習モデルの構築が可能</a:t>
            </a:r>
            <a:endParaRPr lang="en-US" altLang="ja-JP" dirty="0" smtClean="0"/>
          </a:p>
          <a:p>
            <a:pPr marL="365760" lvl="1" indent="0">
              <a:buNone/>
            </a:pPr>
            <a:r>
              <a:rPr kumimoji="1" lang="ja-JP" altLang="en-US" dirty="0"/>
              <a:t>　</a:t>
            </a:r>
            <a:r>
              <a:rPr kumimoji="1" lang="ja-JP" altLang="en-US" dirty="0" smtClean="0"/>
              <a:t>　　　　　　　　　　　　　　　　　　</a:t>
            </a:r>
            <a:r>
              <a:rPr kumimoji="1" lang="en-US" altLang="ja-JP" dirty="0" smtClean="0"/>
              <a:t>Watson</a:t>
            </a:r>
            <a:r>
              <a:rPr kumimoji="1" lang="ja-JP" altLang="en-US" dirty="0" smtClean="0"/>
              <a:t>との違いは、機械学習そのものを行うためのサービスであるということ</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5" name="正方形/長方形 4"/>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IT</a:t>
            </a:r>
            <a:r>
              <a:rPr kumimoji="1" lang="ja-JP" altLang="en-US" smtClean="0"/>
              <a:t>ジャイアントたちは各社特色を出しつつも、基本的に自社クラウド上での機械学習サービスを展開している。</a:t>
            </a:r>
            <a:endParaRPr kumimoji="1" lang="ja-JP" altLang="en-US" dirty="0"/>
          </a:p>
        </p:txBody>
      </p:sp>
    </p:spTree>
    <p:extLst>
      <p:ext uri="{BB962C8B-B14F-4D97-AF65-F5344CB8AC3E}">
        <p14:creationId xmlns:p14="http://schemas.microsoft.com/office/powerpoint/2010/main" val="310025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Chapter 3</a:t>
            </a:r>
            <a:r>
              <a:rPr lang="ja-JP" altLang="en-US" dirty="0" smtClean="0"/>
              <a:t>　とにかく</a:t>
            </a:r>
            <a:r>
              <a:rPr lang="en-US" altLang="ja-JP" dirty="0" smtClean="0"/>
              <a:t>Watson</a:t>
            </a:r>
            <a:r>
              <a:rPr lang="ja-JP" altLang="en-US" dirty="0" smtClean="0"/>
              <a:t>を体験してみよう</a:t>
            </a:r>
            <a:endParaRPr kumimoji="1" lang="ja-JP" altLang="en-US" dirty="0"/>
          </a:p>
        </p:txBody>
      </p:sp>
      <p:sp>
        <p:nvSpPr>
          <p:cNvPr id="3" name="コンテンツ プレースホルダー 2"/>
          <p:cNvSpPr>
            <a:spLocks noGrp="1"/>
          </p:cNvSpPr>
          <p:nvPr>
            <p:ph idx="1"/>
          </p:nvPr>
        </p:nvSpPr>
        <p:spPr/>
        <p:txBody>
          <a:bodyPr/>
          <a:lstStyle/>
          <a:p>
            <a:r>
              <a:rPr lang="en-US" altLang="ja-JP" dirty="0"/>
              <a:t>3</a:t>
            </a:r>
            <a:r>
              <a:rPr kumimoji="1" lang="en-US" altLang="ja-JP" dirty="0" smtClean="0"/>
              <a:t>.1 Bluemix</a:t>
            </a:r>
            <a:r>
              <a:rPr kumimoji="1" lang="ja-JP" altLang="en-US" dirty="0" smtClean="0"/>
              <a:t>とは？</a:t>
            </a:r>
            <a:endParaRPr kumimoji="1" lang="en-US" altLang="ja-JP" dirty="0" smtClean="0"/>
          </a:p>
          <a:p>
            <a:r>
              <a:rPr lang="en-US" altLang="ja-JP" dirty="0" smtClean="0"/>
              <a:t>3.2 Bluemix</a:t>
            </a:r>
            <a:r>
              <a:rPr lang="ja-JP" altLang="en-US" dirty="0" smtClean="0"/>
              <a:t>のアカウントを作る</a:t>
            </a:r>
            <a:endParaRPr lang="en-US" altLang="ja-JP" dirty="0" smtClean="0"/>
          </a:p>
          <a:p>
            <a:r>
              <a:rPr kumimoji="1" lang="en-US" altLang="ja-JP" dirty="0" smtClean="0"/>
              <a:t>3.3 Speech To</a:t>
            </a:r>
            <a:r>
              <a:rPr lang="ja-JP" altLang="en-US" dirty="0"/>
              <a:t> </a:t>
            </a:r>
            <a:r>
              <a:rPr kumimoji="1" lang="en-US" altLang="ja-JP" dirty="0" smtClean="0"/>
              <a:t>Text</a:t>
            </a:r>
            <a:r>
              <a:rPr kumimoji="1" lang="ja-JP" altLang="en-US" dirty="0" smtClean="0"/>
              <a:t>を試してみる</a:t>
            </a:r>
            <a:endParaRPr kumimoji="1" lang="en-US" altLang="ja-JP" dirty="0" smtClean="0"/>
          </a:p>
          <a:p>
            <a:r>
              <a:rPr lang="en-US" altLang="ja-JP" dirty="0" smtClean="0"/>
              <a:t>3.4 Natural Language Classifier(NLC)</a:t>
            </a:r>
            <a:r>
              <a:rPr lang="ja-JP" altLang="en-US" dirty="0" smtClean="0"/>
              <a:t>を試してみる</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126583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3.1 Bluemix</a:t>
            </a:r>
            <a:r>
              <a:rPr lang="ja-JP" altLang="en-US" dirty="0"/>
              <a:t>とは？</a:t>
            </a:r>
            <a:endParaRPr lang="en-US" altLang="ja-JP" dirty="0"/>
          </a:p>
        </p:txBody>
      </p:sp>
      <p:sp>
        <p:nvSpPr>
          <p:cNvPr id="3" name="コンテンツ プレースホルダー 2"/>
          <p:cNvSpPr>
            <a:spLocks noGrp="1"/>
          </p:cNvSpPr>
          <p:nvPr>
            <p:ph idx="1"/>
          </p:nvPr>
        </p:nvSpPr>
        <p:spPr/>
        <p:txBody>
          <a:bodyPr>
            <a:normAutofit/>
          </a:bodyPr>
          <a:lstStyle/>
          <a:p>
            <a:r>
              <a:rPr kumimoji="1" lang="en-US" altLang="ja-JP" sz="1600" dirty="0" smtClean="0"/>
              <a:t>IBM</a:t>
            </a:r>
            <a:r>
              <a:rPr kumimoji="1" lang="ja-JP" altLang="en-US" sz="1600" dirty="0" err="1" smtClean="0"/>
              <a:t>が提</a:t>
            </a:r>
            <a:r>
              <a:rPr kumimoji="1" lang="ja-JP" altLang="en-US" sz="1600" dirty="0" smtClean="0"/>
              <a:t>供するクラウドサービスのブランド</a:t>
            </a:r>
            <a:endParaRPr kumimoji="1" lang="en-US" altLang="ja-JP" sz="1600" dirty="0" smtClean="0"/>
          </a:p>
          <a:p>
            <a:r>
              <a:rPr lang="ja-JP" altLang="en-US" sz="1600" dirty="0"/>
              <a:t>以前</a:t>
            </a:r>
            <a:r>
              <a:rPr lang="ja-JP" altLang="en-US" sz="1600" dirty="0" smtClean="0"/>
              <a:t>は</a:t>
            </a:r>
            <a:r>
              <a:rPr lang="en-US" altLang="ja-JP" sz="1600" dirty="0" smtClean="0"/>
              <a:t>PaaS</a:t>
            </a:r>
            <a:r>
              <a:rPr lang="ja-JP" altLang="en-US" sz="1600" dirty="0" err="1" smtClean="0"/>
              <a:t>、</a:t>
            </a:r>
            <a:r>
              <a:rPr lang="en-US" altLang="ja-JP" sz="1600" dirty="0" smtClean="0"/>
              <a:t>SaaS</a:t>
            </a:r>
            <a:r>
              <a:rPr lang="ja-JP" altLang="en-US" sz="1600" dirty="0" smtClean="0"/>
              <a:t>としての色が強かったが、</a:t>
            </a:r>
            <a:r>
              <a:rPr lang="en-US" altLang="ja-JP" sz="1600" dirty="0" err="1" smtClean="0"/>
              <a:t>SoftLayer</a:t>
            </a:r>
            <a:r>
              <a:rPr lang="ja-JP" altLang="en-US" sz="1600" dirty="0" smtClean="0"/>
              <a:t>を取り込んで</a:t>
            </a:r>
            <a:r>
              <a:rPr lang="en-US" altLang="ja-JP" sz="1600" dirty="0" smtClean="0"/>
              <a:t>IaaS</a:t>
            </a:r>
            <a:r>
              <a:rPr lang="ja-JP" altLang="en-US" sz="1600" dirty="0" err="1" smtClean="0"/>
              <a:t>も提</a:t>
            </a:r>
            <a:r>
              <a:rPr lang="ja-JP" altLang="en-US" sz="1600" dirty="0" smtClean="0"/>
              <a:t>供している</a:t>
            </a:r>
            <a:endParaRPr lang="en-US" altLang="ja-JP" sz="1600" dirty="0" smtClean="0"/>
          </a:p>
          <a:p>
            <a:r>
              <a:rPr kumimoji="1" lang="en-US" altLang="ja-JP" sz="1600" dirty="0" smtClean="0"/>
              <a:t>Watson Developer Cloud</a:t>
            </a:r>
            <a:r>
              <a:rPr kumimoji="1" lang="ja-JP" altLang="en-US" sz="1600" dirty="0" smtClean="0"/>
              <a:t>は</a:t>
            </a:r>
            <a:r>
              <a:rPr kumimoji="1" lang="en-US" altLang="ja-JP" sz="1600" dirty="0" smtClean="0"/>
              <a:t>Bluemix</a:t>
            </a:r>
            <a:r>
              <a:rPr kumimoji="1" lang="ja-JP" altLang="en-US" sz="1600" dirty="0" smtClean="0"/>
              <a:t>上のサービスとして</a:t>
            </a:r>
            <a:r>
              <a:rPr lang="ja-JP" altLang="en-US" sz="1600" dirty="0"/>
              <a:t>提供</a:t>
            </a:r>
            <a:r>
              <a:rPr lang="ja-JP" altLang="en-US" sz="1600" dirty="0" smtClean="0"/>
              <a:t>されている</a:t>
            </a:r>
            <a:endParaRPr lang="en-US" altLang="ja-JP" sz="16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a:stretch>
            <a:fillRect/>
          </a:stretch>
        </p:blipFill>
        <p:spPr>
          <a:xfrm>
            <a:off x="63741" y="3116871"/>
            <a:ext cx="5555642" cy="3446721"/>
          </a:xfrm>
          <a:prstGeom prst="rect">
            <a:avLst/>
          </a:prstGeom>
        </p:spPr>
      </p:pic>
      <p:pic>
        <p:nvPicPr>
          <p:cNvPr id="6" name="図 5"/>
          <p:cNvPicPr>
            <a:picLocks noChangeAspect="1"/>
          </p:cNvPicPr>
          <p:nvPr/>
        </p:nvPicPr>
        <p:blipFill>
          <a:blip r:embed="rId3"/>
          <a:stretch>
            <a:fillRect/>
          </a:stretch>
        </p:blipFill>
        <p:spPr>
          <a:xfrm>
            <a:off x="5728677" y="3116871"/>
            <a:ext cx="6399582" cy="3448479"/>
          </a:xfrm>
          <a:prstGeom prst="rect">
            <a:avLst/>
          </a:prstGeom>
        </p:spPr>
      </p:pic>
      <p:sp>
        <p:nvSpPr>
          <p:cNvPr id="9" name="テキスト ボックス 8"/>
          <p:cNvSpPr txBox="1"/>
          <p:nvPr/>
        </p:nvSpPr>
        <p:spPr>
          <a:xfrm>
            <a:off x="2016656" y="6286593"/>
            <a:ext cx="1649811" cy="276999"/>
          </a:xfrm>
          <a:prstGeom prst="rect">
            <a:avLst/>
          </a:prstGeom>
          <a:noFill/>
        </p:spPr>
        <p:txBody>
          <a:bodyPr wrap="none" rtlCol="0">
            <a:spAutoFit/>
          </a:bodyPr>
          <a:lstStyle/>
          <a:p>
            <a:r>
              <a:rPr kumimoji="1" lang="en-US" altLang="ja-JP" sz="1200" u="sng" dirty="0" smtClean="0"/>
              <a:t>Bluemix</a:t>
            </a:r>
            <a:r>
              <a:rPr kumimoji="1" lang="ja-JP" altLang="en-US" sz="1200" u="sng" dirty="0" smtClean="0"/>
              <a:t>サービス一覧</a:t>
            </a:r>
            <a:endParaRPr kumimoji="1" lang="ja-JP" altLang="en-US" sz="1200" u="sng" dirty="0"/>
          </a:p>
        </p:txBody>
      </p:sp>
      <p:sp>
        <p:nvSpPr>
          <p:cNvPr id="10" name="テキスト ボックス 9"/>
          <p:cNvSpPr txBox="1"/>
          <p:nvPr/>
        </p:nvSpPr>
        <p:spPr>
          <a:xfrm>
            <a:off x="8126966" y="6286593"/>
            <a:ext cx="1603003" cy="276999"/>
          </a:xfrm>
          <a:prstGeom prst="rect">
            <a:avLst/>
          </a:prstGeom>
          <a:noFill/>
        </p:spPr>
        <p:txBody>
          <a:bodyPr wrap="none" rtlCol="0">
            <a:spAutoFit/>
          </a:bodyPr>
          <a:lstStyle/>
          <a:p>
            <a:r>
              <a:rPr kumimoji="1" lang="en-US" altLang="ja-JP" sz="1200" u="sng" dirty="0" smtClean="0"/>
              <a:t>Watson</a:t>
            </a:r>
            <a:r>
              <a:rPr kumimoji="1" lang="ja-JP" altLang="en-US" sz="1200" u="sng" dirty="0" smtClean="0"/>
              <a:t>サービス一覧</a:t>
            </a:r>
            <a:endParaRPr kumimoji="1" lang="ja-JP" altLang="en-US" sz="1200" u="sng" dirty="0"/>
          </a:p>
        </p:txBody>
      </p:sp>
    </p:spTree>
    <p:extLst>
      <p:ext uri="{BB962C8B-B14F-4D97-AF65-F5344CB8AC3E}">
        <p14:creationId xmlns:p14="http://schemas.microsoft.com/office/powerpoint/2010/main" val="81987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3.2 Bluemix</a:t>
            </a:r>
            <a:r>
              <a:rPr lang="ja-JP" altLang="en-US" dirty="0"/>
              <a:t>のアカウントを作る</a:t>
            </a:r>
            <a:endParaRPr lang="en-US" altLang="ja-JP" dirty="0"/>
          </a:p>
        </p:txBody>
      </p:sp>
      <p:sp>
        <p:nvSpPr>
          <p:cNvPr id="3" name="コンテンツ プレースホルダー 2"/>
          <p:cNvSpPr>
            <a:spLocks noGrp="1"/>
          </p:cNvSpPr>
          <p:nvPr>
            <p:ph idx="1"/>
          </p:nvPr>
        </p:nvSpPr>
        <p:spPr/>
        <p:txBody>
          <a:bodyPr/>
          <a:lstStyle/>
          <a:p>
            <a:r>
              <a:rPr kumimoji="1" lang="en-US" altLang="ja-JP" dirty="0" smtClean="0"/>
              <a:t>AR</a:t>
            </a:r>
            <a:r>
              <a:rPr lang="ja-JP" altLang="en-US" dirty="0"/>
              <a:t>メンバ</a:t>
            </a:r>
            <a:r>
              <a:rPr lang="ja-JP" altLang="en-US" dirty="0" smtClean="0"/>
              <a:t>ーは</a:t>
            </a:r>
            <a:r>
              <a:rPr lang="ja-JP" altLang="en-US" dirty="0"/>
              <a:t>既</a:t>
            </a:r>
            <a:r>
              <a:rPr lang="ja-JP" altLang="en-US" dirty="0" smtClean="0"/>
              <a:t>に</a:t>
            </a:r>
            <a:r>
              <a:rPr lang="ja-JP" altLang="en-US" dirty="0"/>
              <a:t>持</a:t>
            </a:r>
            <a:r>
              <a:rPr lang="ja-JP" altLang="en-US" dirty="0" smtClean="0"/>
              <a:t>っているはず</a:t>
            </a:r>
            <a:endParaRPr lang="en-US" altLang="ja-JP" dirty="0" smtClean="0"/>
          </a:p>
          <a:p>
            <a:r>
              <a:rPr kumimoji="1" lang="ja-JP" altLang="en-US" dirty="0"/>
              <a:t>持</a:t>
            </a:r>
            <a:r>
              <a:rPr kumimoji="1" lang="ja-JP" altLang="en-US" dirty="0" smtClean="0"/>
              <a:t>ってない</a:t>
            </a:r>
            <a:r>
              <a:rPr kumimoji="1" lang="ja-JP" altLang="en-US" dirty="0"/>
              <a:t>人</a:t>
            </a:r>
            <a:r>
              <a:rPr kumimoji="1" lang="ja-JP" altLang="en-US" dirty="0" smtClean="0"/>
              <a:t>は</a:t>
            </a:r>
            <a:r>
              <a:rPr lang="en-US" altLang="ja-JP" dirty="0"/>
              <a:t>30</a:t>
            </a:r>
            <a:r>
              <a:rPr lang="ja-JP" altLang="en-US" dirty="0" smtClean="0"/>
              <a:t>日間無料のトライアルアカウントを作れる</a:t>
            </a:r>
            <a:endParaRPr lang="en-US" altLang="ja-JP" dirty="0" smtClean="0"/>
          </a:p>
          <a:p>
            <a:pPr lvl="1"/>
            <a:r>
              <a:rPr lang="ja-JP" altLang="en-US" dirty="0" smtClean="0"/>
              <a:t>この段階ではクレジットカード情報は要らない</a:t>
            </a:r>
            <a:endParaRPr lang="en-US" altLang="ja-JP" dirty="0" smtClean="0"/>
          </a:p>
          <a:p>
            <a:pPr lvl="1"/>
            <a:r>
              <a:rPr kumimoji="1" lang="ja-JP" altLang="en-US" dirty="0"/>
              <a:t>トライアル</a:t>
            </a:r>
            <a:r>
              <a:rPr kumimoji="1" lang="ja-JP" altLang="en-US" dirty="0" smtClean="0"/>
              <a:t>が終わって継続する場合はクレジットカード情報の登録が必要</a:t>
            </a:r>
            <a:endParaRPr kumimoji="1" lang="en-US" altLang="ja-JP" dirty="0" smtClean="0"/>
          </a:p>
          <a:p>
            <a:pPr lvl="1"/>
            <a:r>
              <a:rPr lang="ja-JP" altLang="en-US" dirty="0"/>
              <a:t>トライアル</a:t>
            </a:r>
            <a:r>
              <a:rPr lang="ja-JP" altLang="en-US" dirty="0" smtClean="0"/>
              <a:t>が</a:t>
            </a:r>
            <a:r>
              <a:rPr lang="ja-JP" altLang="en-US" dirty="0"/>
              <a:t>終</a:t>
            </a:r>
            <a:r>
              <a:rPr lang="ja-JP" altLang="en-US" dirty="0" smtClean="0"/>
              <a:t>わっても</a:t>
            </a:r>
            <a:r>
              <a:rPr lang="ja-JP" altLang="en-US" dirty="0"/>
              <a:t>サービス</a:t>
            </a:r>
            <a:r>
              <a:rPr lang="ja-JP" altLang="en-US" dirty="0" smtClean="0"/>
              <a:t>によっては無料</a:t>
            </a:r>
            <a:r>
              <a:rPr lang="ja-JP" altLang="en-US" dirty="0"/>
              <a:t>枠</a:t>
            </a:r>
            <a:r>
              <a:rPr lang="ja-JP" altLang="en-US" dirty="0" smtClean="0"/>
              <a:t>が</a:t>
            </a:r>
            <a:r>
              <a:rPr lang="ja-JP" altLang="en-US" dirty="0"/>
              <a:t>設定</a:t>
            </a:r>
            <a:r>
              <a:rPr lang="ja-JP" altLang="en-US" dirty="0" smtClean="0"/>
              <a:t>されてい</a:t>
            </a:r>
            <a:r>
              <a:rPr lang="ja-JP" altLang="en-US" dirty="0"/>
              <a:t>る</a:t>
            </a:r>
            <a:endParaRPr lang="en-US" altLang="ja-JP" dirty="0"/>
          </a:p>
          <a:p>
            <a:r>
              <a:rPr kumimoji="1" lang="en-US" altLang="ja-JP" dirty="0" smtClean="0"/>
              <a:t>http://www.Bluemix.net</a:t>
            </a:r>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172963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3.3 Speech To</a:t>
            </a:r>
            <a:r>
              <a:rPr lang="ja-JP" altLang="en-US" dirty="0"/>
              <a:t> </a:t>
            </a:r>
            <a:r>
              <a:rPr lang="en-US" altLang="ja-JP" dirty="0"/>
              <a:t>Text</a:t>
            </a:r>
            <a:r>
              <a:rPr lang="ja-JP" altLang="en-US" dirty="0"/>
              <a:t>を試してみる</a:t>
            </a:r>
            <a:endParaRPr lang="en-US" altLang="ja-JP" dirty="0"/>
          </a:p>
        </p:txBody>
      </p:sp>
      <p:sp>
        <p:nvSpPr>
          <p:cNvPr id="3" name="コンテンツ プレースホルダー 2"/>
          <p:cNvSpPr>
            <a:spLocks noGrp="1"/>
          </p:cNvSpPr>
          <p:nvPr>
            <p:ph idx="1"/>
          </p:nvPr>
        </p:nvSpPr>
        <p:spPr/>
        <p:txBody>
          <a:bodyPr/>
          <a:lstStyle/>
          <a:p>
            <a:r>
              <a:rPr kumimoji="1" lang="en-US" altLang="ja-JP" dirty="0" smtClean="0"/>
              <a:t>Speech</a:t>
            </a:r>
            <a:r>
              <a:rPr lang="ja-JP" altLang="en-US" dirty="0"/>
              <a:t> </a:t>
            </a:r>
            <a:r>
              <a:rPr lang="en-US" altLang="ja-JP" dirty="0" smtClean="0"/>
              <a:t>To Text</a:t>
            </a:r>
            <a:r>
              <a:rPr lang="ja-JP" altLang="en-US" dirty="0" smtClean="0"/>
              <a:t>の概要</a:t>
            </a:r>
            <a:endParaRPr lang="en-US" altLang="ja-JP" dirty="0" smtClean="0"/>
          </a:p>
          <a:p>
            <a:pPr lvl="1"/>
            <a:r>
              <a:rPr kumimoji="1" lang="en-US" altLang="ja-JP" dirty="0" smtClean="0"/>
              <a:t>Watson</a:t>
            </a:r>
            <a:r>
              <a:rPr kumimoji="1" lang="ja-JP" altLang="en-US" dirty="0" err="1" smtClean="0"/>
              <a:t>で提</a:t>
            </a:r>
            <a:r>
              <a:rPr kumimoji="1" lang="ja-JP" altLang="en-US" dirty="0" smtClean="0"/>
              <a:t>供する音声認識サービス。</a:t>
            </a:r>
            <a:endParaRPr kumimoji="1" lang="en-US" altLang="ja-JP" dirty="0" smtClean="0"/>
          </a:p>
          <a:p>
            <a:pPr lvl="1"/>
            <a:r>
              <a:rPr lang="ja-JP" altLang="en-US" dirty="0"/>
              <a:t>ディープラーニング</a:t>
            </a:r>
            <a:r>
              <a:rPr lang="ja-JP" altLang="en-US" dirty="0" smtClean="0"/>
              <a:t>を用いた学習</a:t>
            </a:r>
            <a:r>
              <a:rPr lang="ja-JP" altLang="en-US" dirty="0"/>
              <a:t>モデル</a:t>
            </a:r>
            <a:r>
              <a:rPr lang="ja-JP" altLang="en-US" dirty="0" smtClean="0"/>
              <a:t>を</a:t>
            </a:r>
            <a:r>
              <a:rPr lang="ja-JP" altLang="en-US" dirty="0"/>
              <a:t>構築</a:t>
            </a:r>
            <a:r>
              <a:rPr lang="ja-JP" altLang="en-US" dirty="0" smtClean="0"/>
              <a:t>している。</a:t>
            </a:r>
            <a:endParaRPr lang="en-US" altLang="ja-JP" dirty="0" smtClean="0"/>
          </a:p>
          <a:p>
            <a:pPr lvl="1"/>
            <a:endParaRPr kumimoji="1" lang="en-US" altLang="ja-JP" dirty="0"/>
          </a:p>
          <a:p>
            <a:r>
              <a:rPr lang="ja-JP" altLang="en-US" dirty="0" smtClean="0"/>
              <a:t>議事録作成でのトライアル結果・・・</a:t>
            </a:r>
            <a:endParaRPr lang="en-US" altLang="ja-JP" dirty="0" smtClean="0"/>
          </a:p>
          <a:p>
            <a:pPr lvl="1"/>
            <a:r>
              <a:rPr kumimoji="1" lang="ja-JP" altLang="en-US" dirty="0" smtClean="0"/>
              <a:t>相当高精度で志向性の高いマイクを使わないと、</a:t>
            </a:r>
            <a:endParaRPr kumimoji="1" lang="en-US" altLang="ja-JP" dirty="0" smtClean="0"/>
          </a:p>
          <a:p>
            <a:pPr marL="365760" lvl="1" indent="0">
              <a:buNone/>
            </a:pPr>
            <a:r>
              <a:rPr lang="ja-JP" altLang="en-US" dirty="0"/>
              <a:t>　</a:t>
            </a:r>
            <a:r>
              <a:rPr lang="ja-JP" altLang="en-US" dirty="0" smtClean="0"/>
              <a:t>　そもそも話者</a:t>
            </a:r>
            <a:r>
              <a:rPr lang="ja-JP" altLang="en-US" dirty="0"/>
              <a:t>特定</a:t>
            </a:r>
            <a:r>
              <a:rPr lang="ja-JP" altLang="en-US" dirty="0" smtClean="0"/>
              <a:t>ができない。</a:t>
            </a:r>
            <a:endParaRPr lang="en-US" altLang="ja-JP" dirty="0" smtClean="0"/>
          </a:p>
          <a:p>
            <a:pPr lvl="1"/>
            <a:r>
              <a:rPr kumimoji="1" lang="ja-JP" altLang="en-US" dirty="0"/>
              <a:t>日本語</a:t>
            </a:r>
            <a:r>
              <a:rPr kumimoji="1" lang="ja-JP" altLang="en-US" dirty="0" smtClean="0"/>
              <a:t>の変換</a:t>
            </a:r>
            <a:r>
              <a:rPr kumimoji="1" lang="ja-JP" altLang="en-US" dirty="0"/>
              <a:t>精度</a:t>
            </a:r>
            <a:r>
              <a:rPr kumimoji="1" lang="ja-JP" altLang="en-US" dirty="0" smtClean="0"/>
              <a:t>もまだ</a:t>
            </a:r>
            <a:r>
              <a:rPr kumimoji="1" lang="ja-JP" altLang="en-US" dirty="0" err="1" smtClean="0"/>
              <a:t>そこそこ</a:t>
            </a:r>
            <a:r>
              <a:rPr kumimoji="1" lang="ja-JP" altLang="en-US" dirty="0" smtClean="0"/>
              <a:t>。</a:t>
            </a:r>
            <a:endParaRPr kumimoji="1" lang="en-US" altLang="ja-JP" dirty="0" smtClean="0"/>
          </a:p>
          <a:p>
            <a:pPr marL="365760" lvl="1" indent="0">
              <a:buNone/>
            </a:pPr>
            <a:r>
              <a:rPr lang="ja-JP" altLang="en-US" dirty="0"/>
              <a:t>　</a:t>
            </a:r>
            <a:r>
              <a:rPr lang="ja-JP" altLang="en-US" dirty="0" smtClean="0"/>
              <a:t>　</a:t>
            </a:r>
            <a:r>
              <a:rPr kumimoji="1" lang="ja-JP" altLang="en-US" dirty="0" smtClean="0"/>
              <a:t>議事録作成に使えるレベルではないと言う印象。</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a:stretch>
            <a:fillRect/>
          </a:stretch>
        </p:blipFill>
        <p:spPr>
          <a:xfrm>
            <a:off x="6951429" y="2365311"/>
            <a:ext cx="5057200" cy="3578289"/>
          </a:xfrm>
          <a:prstGeom prst="rect">
            <a:avLst/>
          </a:prstGeom>
        </p:spPr>
      </p:pic>
      <p:sp>
        <p:nvSpPr>
          <p:cNvPr id="6" name="テキスト ボックス 5"/>
          <p:cNvSpPr txBox="1"/>
          <p:nvPr/>
        </p:nvSpPr>
        <p:spPr>
          <a:xfrm>
            <a:off x="8440898" y="5943600"/>
            <a:ext cx="2078261" cy="276999"/>
          </a:xfrm>
          <a:prstGeom prst="rect">
            <a:avLst/>
          </a:prstGeom>
          <a:noFill/>
        </p:spPr>
        <p:txBody>
          <a:bodyPr wrap="none" rtlCol="0">
            <a:spAutoFit/>
          </a:bodyPr>
          <a:lstStyle/>
          <a:p>
            <a:r>
              <a:rPr kumimoji="1" lang="en-US" altLang="ja-JP" sz="1200" u="sng" dirty="0" smtClean="0"/>
              <a:t>Speech</a:t>
            </a:r>
            <a:r>
              <a:rPr kumimoji="1" lang="ja-JP" altLang="en-US" sz="1200" u="sng" dirty="0" smtClean="0"/>
              <a:t> </a:t>
            </a:r>
            <a:r>
              <a:rPr kumimoji="1" lang="en-US" altLang="ja-JP" sz="1200" u="sng" dirty="0" smtClean="0"/>
              <a:t>To Text</a:t>
            </a:r>
            <a:r>
              <a:rPr kumimoji="1" lang="ja-JP" altLang="en-US" sz="1200" u="sng" dirty="0" smtClean="0"/>
              <a:t>のデモページ</a:t>
            </a:r>
            <a:endParaRPr kumimoji="1" lang="en-US" altLang="ja-JP" sz="1200" u="sng" dirty="0" smtClean="0"/>
          </a:p>
        </p:txBody>
      </p:sp>
    </p:spTree>
    <p:extLst>
      <p:ext uri="{BB962C8B-B14F-4D97-AF65-F5344CB8AC3E}">
        <p14:creationId xmlns:p14="http://schemas.microsoft.com/office/powerpoint/2010/main" val="423292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3.4 Natural Language Classifier(NLC)</a:t>
            </a:r>
            <a:r>
              <a:rPr lang="ja-JP" altLang="en-US" dirty="0"/>
              <a:t>を試してみる</a:t>
            </a:r>
          </a:p>
        </p:txBody>
      </p:sp>
      <p:sp>
        <p:nvSpPr>
          <p:cNvPr id="3" name="コンテンツ プレースホルダー 2"/>
          <p:cNvSpPr>
            <a:spLocks noGrp="1"/>
          </p:cNvSpPr>
          <p:nvPr>
            <p:ph idx="1"/>
          </p:nvPr>
        </p:nvSpPr>
        <p:spPr/>
        <p:txBody>
          <a:bodyPr/>
          <a:lstStyle/>
          <a:p>
            <a:r>
              <a:rPr kumimoji="1" lang="en-US" altLang="ja-JP" dirty="0" smtClean="0"/>
              <a:t>Natural Language Classifier(NLC)</a:t>
            </a:r>
            <a:r>
              <a:rPr kumimoji="1" lang="ja-JP" altLang="en-US" dirty="0" smtClean="0"/>
              <a:t>概要</a:t>
            </a:r>
            <a:endParaRPr kumimoji="1" lang="en-US" altLang="ja-JP" dirty="0" smtClean="0"/>
          </a:p>
          <a:p>
            <a:pPr lvl="1"/>
            <a:r>
              <a:rPr lang="ja-JP" altLang="en-US" dirty="0" smtClean="0"/>
              <a:t>テキストをその意図に応じて分類するサービス</a:t>
            </a:r>
            <a:endParaRPr lang="en-US" altLang="ja-JP" dirty="0" smtClean="0"/>
          </a:p>
          <a:p>
            <a:pPr lvl="1"/>
            <a:r>
              <a:rPr kumimoji="1" lang="ja-JP" altLang="en-US" dirty="0"/>
              <a:t>文章</a:t>
            </a:r>
            <a:r>
              <a:rPr kumimoji="1" lang="ja-JP" altLang="en-US" dirty="0" smtClean="0"/>
              <a:t>と分類を</a:t>
            </a:r>
            <a:r>
              <a:rPr kumimoji="1" lang="en-US" altLang="ja-JP" dirty="0" smtClean="0"/>
              <a:t>1</a:t>
            </a:r>
            <a:r>
              <a:rPr kumimoji="1" lang="ja-JP" altLang="en-US" dirty="0" smtClean="0"/>
              <a:t>セットとした訓練データにより、入力文章がどんな意図を含むかの分類器を学習する</a:t>
            </a:r>
            <a:endParaRPr kumimoji="1" lang="en-US" altLang="ja-JP" dirty="0" smtClean="0"/>
          </a:p>
          <a:p>
            <a:pPr lvl="1"/>
            <a:endParaRPr lang="en-US" altLang="ja-JP" dirty="0"/>
          </a:p>
          <a:p>
            <a:r>
              <a:rPr kumimoji="1" lang="ja-JP" altLang="en-US" dirty="0" smtClean="0"/>
              <a:t>用途</a:t>
            </a:r>
            <a:endParaRPr kumimoji="1" lang="en-US" altLang="ja-JP" dirty="0" smtClean="0"/>
          </a:p>
          <a:p>
            <a:pPr lvl="1"/>
            <a:r>
              <a:rPr lang="ja-JP" altLang="en-US" dirty="0" smtClean="0"/>
              <a:t>チャットボットなどの応答サービスにおける意図分類など</a:t>
            </a:r>
            <a:endParaRPr lang="en-US" altLang="ja-JP" dirty="0"/>
          </a:p>
          <a:p>
            <a:pPr lvl="2"/>
            <a:r>
              <a:rPr lang="ja-JP" altLang="en-US" dirty="0" smtClean="0"/>
              <a:t>お</a:t>
            </a:r>
            <a:r>
              <a:rPr lang="ja-JP" altLang="en-US" dirty="0"/>
              <a:t>客</a:t>
            </a:r>
            <a:r>
              <a:rPr lang="ja-JP" altLang="en-US" dirty="0" smtClean="0"/>
              <a:t>様が</a:t>
            </a:r>
            <a:r>
              <a:rPr lang="ja-JP" altLang="en-US" dirty="0"/>
              <a:t>質問</a:t>
            </a:r>
            <a:r>
              <a:rPr lang="ja-JP" altLang="en-US" dirty="0" smtClean="0"/>
              <a:t>した</a:t>
            </a:r>
            <a:r>
              <a:rPr lang="ja-JP" altLang="en-US" dirty="0"/>
              <a:t>内容</a:t>
            </a:r>
            <a:r>
              <a:rPr lang="ja-JP" altLang="en-US" dirty="0" smtClean="0"/>
              <a:t>が、何に関する質問なのかを分類するとか</a:t>
            </a:r>
            <a:endParaRPr lang="en-US" altLang="ja-JP" dirty="0" smtClean="0"/>
          </a:p>
          <a:p>
            <a:pPr lvl="2"/>
            <a:r>
              <a:rPr lang="ja-JP" altLang="en-US" dirty="0" smtClean="0"/>
              <a:t>意図を多層化することでさらに深い会話に対応できる</a:t>
            </a: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256383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3.4 Natural Language Classifier(NLC)</a:t>
            </a:r>
            <a:r>
              <a:rPr lang="ja-JP" altLang="en-US" dirty="0"/>
              <a:t>を試してみる</a:t>
            </a:r>
          </a:p>
        </p:txBody>
      </p:sp>
      <p:sp>
        <p:nvSpPr>
          <p:cNvPr id="3" name="コンテンツ プレースホルダー 2"/>
          <p:cNvSpPr>
            <a:spLocks noGrp="1"/>
          </p:cNvSpPr>
          <p:nvPr>
            <p:ph idx="1"/>
          </p:nvPr>
        </p:nvSpPr>
        <p:spPr/>
        <p:txBody>
          <a:bodyPr/>
          <a:lstStyle/>
          <a:p>
            <a:r>
              <a:rPr kumimoji="1" lang="en-US" altLang="ja-JP" dirty="0" smtClean="0"/>
              <a:t>Natural Language Classifier</a:t>
            </a:r>
            <a:r>
              <a:rPr kumimoji="1" lang="ja-JP" altLang="en-US" dirty="0" smtClean="0"/>
              <a:t>の学習</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a:stretch>
            <a:fillRect/>
          </a:stretch>
        </p:blipFill>
        <p:spPr>
          <a:xfrm>
            <a:off x="178094" y="2470702"/>
            <a:ext cx="2610672" cy="1375443"/>
          </a:xfrm>
          <a:prstGeom prst="rect">
            <a:avLst/>
          </a:prstGeom>
        </p:spPr>
      </p:pic>
      <p:pic>
        <p:nvPicPr>
          <p:cNvPr id="6" name="図 5"/>
          <p:cNvPicPr>
            <a:picLocks noChangeAspect="1"/>
          </p:cNvPicPr>
          <p:nvPr/>
        </p:nvPicPr>
        <p:blipFill>
          <a:blip r:embed="rId3"/>
          <a:stretch>
            <a:fillRect/>
          </a:stretch>
        </p:blipFill>
        <p:spPr>
          <a:xfrm>
            <a:off x="3093461" y="2391465"/>
            <a:ext cx="6244977" cy="1454680"/>
          </a:xfrm>
          <a:prstGeom prst="rect">
            <a:avLst/>
          </a:prstGeom>
        </p:spPr>
      </p:pic>
      <p:pic>
        <p:nvPicPr>
          <p:cNvPr id="7" name="図 6"/>
          <p:cNvPicPr>
            <a:picLocks noChangeAspect="1"/>
          </p:cNvPicPr>
          <p:nvPr/>
        </p:nvPicPr>
        <p:blipFill>
          <a:blip r:embed="rId4"/>
          <a:stretch>
            <a:fillRect/>
          </a:stretch>
        </p:blipFill>
        <p:spPr>
          <a:xfrm>
            <a:off x="10247543" y="454456"/>
            <a:ext cx="1428138" cy="3761497"/>
          </a:xfrm>
          <a:prstGeom prst="rect">
            <a:avLst/>
          </a:prstGeom>
        </p:spPr>
      </p:pic>
      <p:pic>
        <p:nvPicPr>
          <p:cNvPr id="8" name="図 7"/>
          <p:cNvPicPr>
            <a:picLocks noChangeAspect="1"/>
          </p:cNvPicPr>
          <p:nvPr/>
        </p:nvPicPr>
        <p:blipFill>
          <a:blip r:embed="rId5"/>
          <a:stretch>
            <a:fillRect/>
          </a:stretch>
        </p:blipFill>
        <p:spPr>
          <a:xfrm>
            <a:off x="1059670" y="4386077"/>
            <a:ext cx="2661633" cy="2120188"/>
          </a:xfrm>
          <a:prstGeom prst="rect">
            <a:avLst/>
          </a:prstGeom>
        </p:spPr>
      </p:pic>
      <p:pic>
        <p:nvPicPr>
          <p:cNvPr id="9" name="図 8"/>
          <p:cNvPicPr>
            <a:picLocks noChangeAspect="1"/>
          </p:cNvPicPr>
          <p:nvPr/>
        </p:nvPicPr>
        <p:blipFill>
          <a:blip r:embed="rId6"/>
          <a:stretch>
            <a:fillRect/>
          </a:stretch>
        </p:blipFill>
        <p:spPr>
          <a:xfrm>
            <a:off x="4472368" y="4539104"/>
            <a:ext cx="3574317" cy="1814134"/>
          </a:xfrm>
          <a:prstGeom prst="rect">
            <a:avLst/>
          </a:prstGeom>
        </p:spPr>
      </p:pic>
      <p:sp>
        <p:nvSpPr>
          <p:cNvPr id="10" name="テキスト ボックス 9"/>
          <p:cNvSpPr txBox="1"/>
          <p:nvPr/>
        </p:nvSpPr>
        <p:spPr>
          <a:xfrm>
            <a:off x="929432" y="3846145"/>
            <a:ext cx="1107996" cy="276999"/>
          </a:xfrm>
          <a:prstGeom prst="rect">
            <a:avLst/>
          </a:prstGeom>
          <a:noFill/>
        </p:spPr>
        <p:txBody>
          <a:bodyPr wrap="none" rtlCol="0">
            <a:spAutoFit/>
          </a:bodyPr>
          <a:lstStyle/>
          <a:p>
            <a:r>
              <a:rPr kumimoji="1" lang="ja-JP" altLang="en-US" sz="1200" u="sng" dirty="0" smtClean="0"/>
              <a:t>分類器の作成</a:t>
            </a:r>
            <a:endParaRPr kumimoji="1" lang="en-US" altLang="ja-JP" sz="1200" u="sng" dirty="0" smtClean="0"/>
          </a:p>
        </p:txBody>
      </p:sp>
      <p:sp>
        <p:nvSpPr>
          <p:cNvPr id="11" name="テキスト ボックス 10"/>
          <p:cNvSpPr txBox="1"/>
          <p:nvPr/>
        </p:nvSpPr>
        <p:spPr>
          <a:xfrm>
            <a:off x="5508063" y="3846145"/>
            <a:ext cx="1415772" cy="276999"/>
          </a:xfrm>
          <a:prstGeom prst="rect">
            <a:avLst/>
          </a:prstGeom>
          <a:noFill/>
        </p:spPr>
        <p:txBody>
          <a:bodyPr wrap="none" rtlCol="0">
            <a:spAutoFit/>
          </a:bodyPr>
          <a:lstStyle/>
          <a:p>
            <a:r>
              <a:rPr kumimoji="1" lang="ja-JP" altLang="en-US" sz="1200" u="sng" dirty="0" smtClean="0"/>
              <a:t>訓練データの作成</a:t>
            </a:r>
            <a:endParaRPr kumimoji="1" lang="en-US" altLang="ja-JP" sz="1200" u="sng" dirty="0" smtClean="0"/>
          </a:p>
        </p:txBody>
      </p:sp>
      <p:sp>
        <p:nvSpPr>
          <p:cNvPr id="12" name="テキスト ボックス 11"/>
          <p:cNvSpPr txBox="1"/>
          <p:nvPr/>
        </p:nvSpPr>
        <p:spPr>
          <a:xfrm>
            <a:off x="10357632" y="4212574"/>
            <a:ext cx="1207959" cy="276999"/>
          </a:xfrm>
          <a:prstGeom prst="rect">
            <a:avLst/>
          </a:prstGeom>
          <a:noFill/>
        </p:spPr>
        <p:txBody>
          <a:bodyPr wrap="none" rtlCol="0">
            <a:spAutoFit/>
          </a:bodyPr>
          <a:lstStyle/>
          <a:p>
            <a:r>
              <a:rPr kumimoji="1" lang="en-US" altLang="ja-JP" sz="1200" u="sng" dirty="0" smtClean="0"/>
              <a:t>CSV</a:t>
            </a:r>
            <a:r>
              <a:rPr kumimoji="1" lang="ja-JP" altLang="en-US" sz="1200" u="sng" dirty="0" smtClean="0"/>
              <a:t>で作成可能</a:t>
            </a:r>
            <a:endParaRPr kumimoji="1" lang="en-US" altLang="ja-JP" sz="1200" u="sng" dirty="0" smtClean="0"/>
          </a:p>
        </p:txBody>
      </p:sp>
      <p:sp>
        <p:nvSpPr>
          <p:cNvPr id="13" name="テキスト ボックス 12"/>
          <p:cNvSpPr txBox="1"/>
          <p:nvPr/>
        </p:nvSpPr>
        <p:spPr>
          <a:xfrm>
            <a:off x="1786506" y="6506265"/>
            <a:ext cx="1361848" cy="276999"/>
          </a:xfrm>
          <a:prstGeom prst="rect">
            <a:avLst/>
          </a:prstGeom>
          <a:noFill/>
        </p:spPr>
        <p:txBody>
          <a:bodyPr wrap="none" rtlCol="0">
            <a:spAutoFit/>
          </a:bodyPr>
          <a:lstStyle/>
          <a:p>
            <a:r>
              <a:rPr kumimoji="1" lang="en-US" altLang="ja-JP" sz="1200" u="sng" dirty="0" smtClean="0"/>
              <a:t>CSV</a:t>
            </a:r>
            <a:r>
              <a:rPr kumimoji="1" lang="ja-JP" altLang="en-US" sz="1200" u="sng" dirty="0" smtClean="0"/>
              <a:t>アップロード</a:t>
            </a:r>
            <a:endParaRPr kumimoji="1" lang="en-US" altLang="ja-JP" sz="1200" u="sng" dirty="0" smtClean="0"/>
          </a:p>
        </p:txBody>
      </p:sp>
      <p:sp>
        <p:nvSpPr>
          <p:cNvPr id="14" name="テキスト ボックス 13"/>
          <p:cNvSpPr txBox="1"/>
          <p:nvPr/>
        </p:nvSpPr>
        <p:spPr>
          <a:xfrm>
            <a:off x="5859416" y="6357135"/>
            <a:ext cx="800219" cy="276999"/>
          </a:xfrm>
          <a:prstGeom prst="rect">
            <a:avLst/>
          </a:prstGeom>
          <a:noFill/>
        </p:spPr>
        <p:txBody>
          <a:bodyPr wrap="none" rtlCol="0">
            <a:spAutoFit/>
          </a:bodyPr>
          <a:lstStyle/>
          <a:p>
            <a:r>
              <a:rPr kumimoji="1" lang="ja-JP" altLang="en-US" sz="1200" u="sng" dirty="0" smtClean="0"/>
              <a:t>学習実行</a:t>
            </a:r>
            <a:endParaRPr kumimoji="1" lang="en-US" altLang="ja-JP" sz="1200" u="sng" dirty="0" smtClean="0"/>
          </a:p>
        </p:txBody>
      </p:sp>
      <p:sp>
        <p:nvSpPr>
          <p:cNvPr id="15" name="右矢印 14"/>
          <p:cNvSpPr/>
          <p:nvPr/>
        </p:nvSpPr>
        <p:spPr>
          <a:xfrm>
            <a:off x="2802830" y="2916107"/>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6" name="右矢印 15"/>
          <p:cNvSpPr/>
          <p:nvPr/>
        </p:nvSpPr>
        <p:spPr>
          <a:xfrm>
            <a:off x="9601200" y="2916107"/>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7" name="右矢印 16"/>
          <p:cNvSpPr/>
          <p:nvPr/>
        </p:nvSpPr>
        <p:spPr>
          <a:xfrm>
            <a:off x="524950" y="5203855"/>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8" name="右矢印 17"/>
          <p:cNvSpPr/>
          <p:nvPr/>
        </p:nvSpPr>
        <p:spPr>
          <a:xfrm>
            <a:off x="3936620" y="5203855"/>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19" name="図 18"/>
          <p:cNvPicPr>
            <a:picLocks noChangeAspect="1"/>
          </p:cNvPicPr>
          <p:nvPr/>
        </p:nvPicPr>
        <p:blipFill>
          <a:blip r:embed="rId7"/>
          <a:stretch>
            <a:fillRect/>
          </a:stretch>
        </p:blipFill>
        <p:spPr>
          <a:xfrm>
            <a:off x="8433427" y="4765402"/>
            <a:ext cx="3628231" cy="1323911"/>
          </a:xfrm>
          <a:prstGeom prst="rect">
            <a:avLst/>
          </a:prstGeom>
        </p:spPr>
      </p:pic>
      <p:sp>
        <p:nvSpPr>
          <p:cNvPr id="20" name="右矢印 19"/>
          <p:cNvSpPr/>
          <p:nvPr/>
        </p:nvSpPr>
        <p:spPr>
          <a:xfrm>
            <a:off x="8079840" y="5203855"/>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1" name="テキスト ボックス 20"/>
          <p:cNvSpPr txBox="1"/>
          <p:nvPr/>
        </p:nvSpPr>
        <p:spPr>
          <a:xfrm>
            <a:off x="9847432" y="6009919"/>
            <a:ext cx="800219" cy="276999"/>
          </a:xfrm>
          <a:prstGeom prst="rect">
            <a:avLst/>
          </a:prstGeom>
          <a:noFill/>
        </p:spPr>
        <p:txBody>
          <a:bodyPr wrap="none" rtlCol="0">
            <a:spAutoFit/>
          </a:bodyPr>
          <a:lstStyle/>
          <a:p>
            <a:r>
              <a:rPr kumimoji="1" lang="ja-JP" altLang="en-US" sz="1200" u="sng" dirty="0" smtClean="0"/>
              <a:t>学習完了</a:t>
            </a:r>
            <a:endParaRPr kumimoji="1" lang="en-US" altLang="ja-JP" sz="1200" u="sng" dirty="0" smtClean="0"/>
          </a:p>
        </p:txBody>
      </p:sp>
    </p:spTree>
    <p:extLst>
      <p:ext uri="{BB962C8B-B14F-4D97-AF65-F5344CB8AC3E}">
        <p14:creationId xmlns:p14="http://schemas.microsoft.com/office/powerpoint/2010/main" val="3843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3.4 Natural Language Classifier(NLC)</a:t>
            </a:r>
            <a:r>
              <a:rPr lang="ja-JP" altLang="en-US" dirty="0"/>
              <a:t>を試してみる</a:t>
            </a:r>
          </a:p>
        </p:txBody>
      </p:sp>
      <p:sp>
        <p:nvSpPr>
          <p:cNvPr id="3" name="コンテンツ プレースホルダー 2"/>
          <p:cNvSpPr>
            <a:spLocks noGrp="1"/>
          </p:cNvSpPr>
          <p:nvPr>
            <p:ph idx="1"/>
          </p:nvPr>
        </p:nvSpPr>
        <p:spPr/>
        <p:txBody>
          <a:bodyPr/>
          <a:lstStyle/>
          <a:p>
            <a:r>
              <a:rPr kumimoji="1" lang="en-US" altLang="ja-JP" dirty="0" smtClean="0"/>
              <a:t>Natural Language Classifier</a:t>
            </a:r>
            <a:r>
              <a:rPr kumimoji="1" lang="ja-JP" altLang="en-US" dirty="0" smtClean="0"/>
              <a:t>の利用</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10" name="テキスト ボックス 9"/>
          <p:cNvSpPr txBox="1"/>
          <p:nvPr/>
        </p:nvSpPr>
        <p:spPr>
          <a:xfrm>
            <a:off x="1656015" y="5943600"/>
            <a:ext cx="1569660" cy="276999"/>
          </a:xfrm>
          <a:prstGeom prst="rect">
            <a:avLst/>
          </a:prstGeom>
          <a:noFill/>
        </p:spPr>
        <p:txBody>
          <a:bodyPr wrap="none" rtlCol="0">
            <a:spAutoFit/>
          </a:bodyPr>
          <a:lstStyle/>
          <a:p>
            <a:r>
              <a:rPr kumimoji="1" lang="ja-JP" altLang="en-US" sz="1200" u="sng" dirty="0" smtClean="0"/>
              <a:t>分類器による分類例</a:t>
            </a:r>
            <a:endParaRPr kumimoji="1" lang="en-US" altLang="ja-JP" sz="1200" u="sng" dirty="0" smtClean="0"/>
          </a:p>
        </p:txBody>
      </p:sp>
      <p:pic>
        <p:nvPicPr>
          <p:cNvPr id="22" name="図 21"/>
          <p:cNvPicPr>
            <a:picLocks noChangeAspect="1"/>
          </p:cNvPicPr>
          <p:nvPr/>
        </p:nvPicPr>
        <p:blipFill>
          <a:blip r:embed="rId2"/>
          <a:stretch>
            <a:fillRect/>
          </a:stretch>
        </p:blipFill>
        <p:spPr>
          <a:xfrm>
            <a:off x="997443" y="2283133"/>
            <a:ext cx="2886804" cy="3660467"/>
          </a:xfrm>
          <a:prstGeom prst="rect">
            <a:avLst/>
          </a:prstGeom>
        </p:spPr>
      </p:pic>
      <p:pic>
        <p:nvPicPr>
          <p:cNvPr id="23" name="図 22"/>
          <p:cNvPicPr>
            <a:picLocks noChangeAspect="1"/>
          </p:cNvPicPr>
          <p:nvPr/>
        </p:nvPicPr>
        <p:blipFill>
          <a:blip r:embed="rId3"/>
          <a:stretch>
            <a:fillRect/>
          </a:stretch>
        </p:blipFill>
        <p:spPr>
          <a:xfrm>
            <a:off x="4960608" y="2283133"/>
            <a:ext cx="3762375" cy="971550"/>
          </a:xfrm>
          <a:prstGeom prst="rect">
            <a:avLst/>
          </a:prstGeom>
        </p:spPr>
      </p:pic>
      <p:sp>
        <p:nvSpPr>
          <p:cNvPr id="24" name="正方形/長方形 23"/>
          <p:cNvSpPr/>
          <p:nvPr/>
        </p:nvSpPr>
        <p:spPr>
          <a:xfrm>
            <a:off x="5033108" y="2555631"/>
            <a:ext cx="906584" cy="476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p:cNvPicPr>
            <a:picLocks noChangeAspect="1"/>
          </p:cNvPicPr>
          <p:nvPr/>
        </p:nvPicPr>
        <p:blipFill>
          <a:blip r:embed="rId4"/>
          <a:stretch>
            <a:fillRect/>
          </a:stretch>
        </p:blipFill>
        <p:spPr>
          <a:xfrm>
            <a:off x="4960608" y="3527181"/>
            <a:ext cx="3857625" cy="933450"/>
          </a:xfrm>
          <a:prstGeom prst="rect">
            <a:avLst/>
          </a:prstGeom>
        </p:spPr>
      </p:pic>
      <p:sp>
        <p:nvSpPr>
          <p:cNvPr id="26" name="正方形/長方形 25"/>
          <p:cNvSpPr/>
          <p:nvPr/>
        </p:nvSpPr>
        <p:spPr>
          <a:xfrm>
            <a:off x="5033108" y="3830182"/>
            <a:ext cx="906584" cy="476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6012192" y="3830182"/>
            <a:ext cx="906584" cy="476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図 27"/>
          <p:cNvPicPr>
            <a:picLocks noChangeAspect="1"/>
          </p:cNvPicPr>
          <p:nvPr/>
        </p:nvPicPr>
        <p:blipFill>
          <a:blip r:embed="rId5"/>
          <a:stretch>
            <a:fillRect/>
          </a:stretch>
        </p:blipFill>
        <p:spPr>
          <a:xfrm>
            <a:off x="5012995" y="4910792"/>
            <a:ext cx="3752850" cy="876300"/>
          </a:xfrm>
          <a:prstGeom prst="rect">
            <a:avLst/>
          </a:prstGeom>
        </p:spPr>
      </p:pic>
      <p:sp>
        <p:nvSpPr>
          <p:cNvPr id="29" name="正方形/長方形 28"/>
          <p:cNvSpPr/>
          <p:nvPr/>
        </p:nvSpPr>
        <p:spPr>
          <a:xfrm>
            <a:off x="5033108" y="5150239"/>
            <a:ext cx="906584" cy="4767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6841795" y="2935535"/>
            <a:ext cx="3416320" cy="369332"/>
          </a:xfrm>
          <a:prstGeom prst="rect">
            <a:avLst/>
          </a:prstGeom>
          <a:noFill/>
        </p:spPr>
        <p:txBody>
          <a:bodyPr wrap="none" rtlCol="0">
            <a:spAutoFit/>
          </a:bodyPr>
          <a:lstStyle/>
          <a:p>
            <a:r>
              <a:rPr kumimoji="1" lang="ja-JP" altLang="en-US" dirty="0" smtClean="0">
                <a:solidFill>
                  <a:schemeClr val="accent1"/>
                </a:solidFill>
              </a:rPr>
              <a:t>文章の意図を確信度として表現</a:t>
            </a:r>
            <a:endParaRPr kumimoji="1" lang="ja-JP" altLang="en-US" dirty="0">
              <a:solidFill>
                <a:schemeClr val="accent1"/>
              </a:solidFill>
            </a:endParaRPr>
          </a:p>
        </p:txBody>
      </p:sp>
      <p:sp>
        <p:nvSpPr>
          <p:cNvPr id="31" name="テキスト ボックス 30"/>
          <p:cNvSpPr txBox="1"/>
          <p:nvPr/>
        </p:nvSpPr>
        <p:spPr>
          <a:xfrm>
            <a:off x="6906065" y="4197222"/>
            <a:ext cx="4108817" cy="369332"/>
          </a:xfrm>
          <a:prstGeom prst="rect">
            <a:avLst/>
          </a:prstGeom>
          <a:noFill/>
        </p:spPr>
        <p:txBody>
          <a:bodyPr wrap="none" rtlCol="0">
            <a:spAutoFit/>
          </a:bodyPr>
          <a:lstStyle/>
          <a:p>
            <a:r>
              <a:rPr kumimoji="1" lang="ja-JP" altLang="en-US" dirty="0" smtClean="0">
                <a:solidFill>
                  <a:schemeClr val="accent1"/>
                </a:solidFill>
              </a:rPr>
              <a:t>便秘は「トイレ」と「病気」の可能性</a:t>
            </a:r>
            <a:endParaRPr kumimoji="1" lang="ja-JP" altLang="en-US" dirty="0">
              <a:solidFill>
                <a:schemeClr val="accent1"/>
              </a:solidFill>
            </a:endParaRPr>
          </a:p>
        </p:txBody>
      </p:sp>
      <p:sp>
        <p:nvSpPr>
          <p:cNvPr id="32" name="テキスト ボックス 31"/>
          <p:cNvSpPr txBox="1"/>
          <p:nvPr/>
        </p:nvSpPr>
        <p:spPr>
          <a:xfrm>
            <a:off x="6906065" y="5607256"/>
            <a:ext cx="4339650" cy="369332"/>
          </a:xfrm>
          <a:prstGeom prst="rect">
            <a:avLst/>
          </a:prstGeom>
          <a:noFill/>
        </p:spPr>
        <p:txBody>
          <a:bodyPr wrap="none" rtlCol="0">
            <a:spAutoFit/>
          </a:bodyPr>
          <a:lstStyle/>
          <a:p>
            <a:r>
              <a:rPr kumimoji="1" lang="ja-JP" altLang="en-US" dirty="0" smtClean="0">
                <a:solidFill>
                  <a:schemeClr val="accent1"/>
                </a:solidFill>
              </a:rPr>
              <a:t>訓練データにない文章の意図を推定可能</a:t>
            </a:r>
            <a:endParaRPr kumimoji="1" lang="ja-JP" altLang="en-US" dirty="0">
              <a:solidFill>
                <a:schemeClr val="accent1"/>
              </a:solidFill>
            </a:endParaRPr>
          </a:p>
        </p:txBody>
      </p:sp>
      <p:sp>
        <p:nvSpPr>
          <p:cNvPr id="33" name="正方形/長方形 3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mtClean="0"/>
              <a:t>学習器により、訓練データにない文章を入力しても正しい意図の推定をする。</a:t>
            </a:r>
            <a:endParaRPr kumimoji="1" lang="ja-JP" altLang="en-US" dirty="0"/>
          </a:p>
        </p:txBody>
      </p:sp>
    </p:spTree>
    <p:extLst>
      <p:ext uri="{BB962C8B-B14F-4D97-AF65-F5344CB8AC3E}">
        <p14:creationId xmlns:p14="http://schemas.microsoft.com/office/powerpoint/2010/main" val="264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Chapter 1</a:t>
            </a:r>
            <a:r>
              <a:rPr lang="ja-JP" altLang="en-US" dirty="0" smtClean="0"/>
              <a:t>　</a:t>
            </a:r>
            <a:r>
              <a:rPr lang="en-US" altLang="ja-JP" dirty="0" smtClean="0"/>
              <a:t>Watson</a:t>
            </a:r>
            <a:r>
              <a:rPr lang="ja-JP" altLang="en-US" dirty="0" smtClean="0"/>
              <a:t>を知るための</a:t>
            </a:r>
            <a:r>
              <a:rPr lang="en-US" altLang="ja-JP" dirty="0" smtClean="0"/>
              <a:t>6</a:t>
            </a:r>
            <a:r>
              <a:rPr lang="ja-JP" altLang="en-US" dirty="0" err="1" smtClean="0"/>
              <a:t>つの</a:t>
            </a:r>
            <a:r>
              <a:rPr lang="ja-JP" altLang="en-US" dirty="0" smtClean="0"/>
              <a:t>質問</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1.1 Watson</a:t>
            </a:r>
            <a:r>
              <a:rPr kumimoji="1" lang="ja-JP" altLang="en-US" dirty="0" smtClean="0"/>
              <a:t>は人工知能ですか？</a:t>
            </a:r>
            <a:endParaRPr kumimoji="1" lang="en-US" altLang="ja-JP" dirty="0" smtClean="0"/>
          </a:p>
          <a:p>
            <a:r>
              <a:rPr lang="en-US" altLang="ja-JP" dirty="0" smtClean="0"/>
              <a:t>1.2 Watson</a:t>
            </a:r>
            <a:r>
              <a:rPr lang="ja-JP" altLang="en-US" dirty="0" smtClean="0"/>
              <a:t>を使うと何ができますか？</a:t>
            </a:r>
            <a:endParaRPr lang="en-US" altLang="ja-JP" dirty="0" smtClean="0"/>
          </a:p>
          <a:p>
            <a:r>
              <a:rPr kumimoji="1" lang="en-US" altLang="ja-JP" dirty="0" smtClean="0"/>
              <a:t>1.3 </a:t>
            </a:r>
            <a:r>
              <a:rPr kumimoji="1" lang="ja-JP" altLang="en-US" dirty="0" smtClean="0"/>
              <a:t>導入事例はすぐに再現できるのでしょうか？</a:t>
            </a:r>
            <a:endParaRPr kumimoji="1" lang="en-US" altLang="ja-JP" dirty="0" smtClean="0"/>
          </a:p>
          <a:p>
            <a:r>
              <a:rPr lang="en-US" altLang="ja-JP" dirty="0" smtClean="0"/>
              <a:t>1.4 Watson</a:t>
            </a:r>
            <a:r>
              <a:rPr lang="ja-JP" altLang="en-US" dirty="0" smtClean="0"/>
              <a:t>ではなぜそんなことができるのですか？</a:t>
            </a:r>
            <a:endParaRPr lang="en-US" altLang="ja-JP" dirty="0" smtClean="0"/>
          </a:p>
          <a:p>
            <a:r>
              <a:rPr kumimoji="1" lang="en-US" altLang="ja-JP" dirty="0" smtClean="0"/>
              <a:t>1.5</a:t>
            </a:r>
            <a:r>
              <a:rPr lang="ja-JP" altLang="en-US" dirty="0"/>
              <a:t> </a:t>
            </a:r>
            <a:r>
              <a:rPr lang="en-US" altLang="ja-JP" dirty="0" smtClean="0"/>
              <a:t>Watson</a:t>
            </a:r>
            <a:r>
              <a:rPr lang="ja-JP" altLang="en-US" dirty="0" err="1" smtClean="0"/>
              <a:t>は簡</a:t>
            </a:r>
            <a:r>
              <a:rPr lang="ja-JP" altLang="en-US" dirty="0" smtClean="0"/>
              <a:t>単に試せますか？</a:t>
            </a:r>
            <a:endParaRPr lang="en-US" altLang="ja-JP" dirty="0" smtClean="0"/>
          </a:p>
          <a:p>
            <a:r>
              <a:rPr kumimoji="1" lang="en-US" altLang="ja-JP" dirty="0" smtClean="0"/>
              <a:t>1.6 Watson</a:t>
            </a:r>
            <a:r>
              <a:rPr kumimoji="1" lang="ja-JP" altLang="en-US" dirty="0" smtClean="0"/>
              <a:t>で日本語は使えますか？</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225755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3.4 Natural Language Classifier(NLC)</a:t>
            </a:r>
            <a:r>
              <a:rPr lang="ja-JP" altLang="en-US" dirty="0"/>
              <a:t>を試してみる</a:t>
            </a:r>
          </a:p>
        </p:txBody>
      </p:sp>
      <p:sp>
        <p:nvSpPr>
          <p:cNvPr id="3" name="コンテンツ プレースホルダー 2"/>
          <p:cNvSpPr>
            <a:spLocks noGrp="1"/>
          </p:cNvSpPr>
          <p:nvPr>
            <p:ph idx="1"/>
          </p:nvPr>
        </p:nvSpPr>
        <p:spPr/>
        <p:txBody>
          <a:bodyPr/>
          <a:lstStyle/>
          <a:p>
            <a:r>
              <a:rPr kumimoji="1" lang="en-US" altLang="ja-JP" dirty="0" smtClean="0"/>
              <a:t>Natural Language Classifier</a:t>
            </a:r>
            <a:r>
              <a:rPr kumimoji="1" lang="ja-JP" altLang="en-US" dirty="0" smtClean="0"/>
              <a:t>の結果修正</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10" name="テキスト ボックス 9"/>
          <p:cNvSpPr txBox="1"/>
          <p:nvPr/>
        </p:nvSpPr>
        <p:spPr>
          <a:xfrm>
            <a:off x="2297658" y="5384778"/>
            <a:ext cx="1261884" cy="276999"/>
          </a:xfrm>
          <a:prstGeom prst="rect">
            <a:avLst/>
          </a:prstGeom>
          <a:noFill/>
        </p:spPr>
        <p:txBody>
          <a:bodyPr wrap="none" rtlCol="0">
            <a:spAutoFit/>
          </a:bodyPr>
          <a:lstStyle/>
          <a:p>
            <a:r>
              <a:rPr kumimoji="1" lang="ja-JP" altLang="en-US" sz="1200" u="sng" dirty="0" smtClean="0"/>
              <a:t>分類結果の採点</a:t>
            </a:r>
            <a:endParaRPr kumimoji="1" lang="en-US" altLang="ja-JP" sz="1200" u="sng" dirty="0" smtClean="0"/>
          </a:p>
        </p:txBody>
      </p:sp>
      <p:pic>
        <p:nvPicPr>
          <p:cNvPr id="5" name="図 4"/>
          <p:cNvPicPr>
            <a:picLocks noChangeAspect="1"/>
          </p:cNvPicPr>
          <p:nvPr/>
        </p:nvPicPr>
        <p:blipFill>
          <a:blip r:embed="rId2"/>
          <a:stretch>
            <a:fillRect/>
          </a:stretch>
        </p:blipFill>
        <p:spPr>
          <a:xfrm>
            <a:off x="214493" y="2469248"/>
            <a:ext cx="5428215" cy="2846220"/>
          </a:xfrm>
          <a:prstGeom prst="rect">
            <a:avLst/>
          </a:prstGeom>
        </p:spPr>
      </p:pic>
      <p:sp>
        <p:nvSpPr>
          <p:cNvPr id="18" name="正方形/長方形 17"/>
          <p:cNvSpPr/>
          <p:nvPr/>
        </p:nvSpPr>
        <p:spPr>
          <a:xfrm>
            <a:off x="4839622" y="2999784"/>
            <a:ext cx="352217" cy="2176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5146167" y="2616973"/>
            <a:ext cx="352217" cy="367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4675945" y="5153946"/>
            <a:ext cx="646331" cy="369332"/>
          </a:xfrm>
          <a:prstGeom prst="rect">
            <a:avLst/>
          </a:prstGeom>
          <a:noFill/>
        </p:spPr>
        <p:txBody>
          <a:bodyPr wrap="none" rtlCol="0">
            <a:spAutoFit/>
          </a:bodyPr>
          <a:lstStyle/>
          <a:p>
            <a:r>
              <a:rPr kumimoji="1" lang="ja-JP" altLang="en-US" dirty="0" smtClean="0">
                <a:solidFill>
                  <a:schemeClr val="accent1"/>
                </a:solidFill>
              </a:rPr>
              <a:t>正解</a:t>
            </a:r>
            <a:endParaRPr kumimoji="1" lang="ja-JP" altLang="en-US" dirty="0">
              <a:solidFill>
                <a:schemeClr val="accent1"/>
              </a:solidFill>
            </a:endParaRPr>
          </a:p>
        </p:txBody>
      </p:sp>
      <p:sp>
        <p:nvSpPr>
          <p:cNvPr id="21" name="テキスト ボックス 20"/>
          <p:cNvSpPr txBox="1"/>
          <p:nvPr/>
        </p:nvSpPr>
        <p:spPr>
          <a:xfrm>
            <a:off x="7392490" y="4457713"/>
            <a:ext cx="877163" cy="369332"/>
          </a:xfrm>
          <a:prstGeom prst="rect">
            <a:avLst/>
          </a:prstGeom>
          <a:noFill/>
        </p:spPr>
        <p:txBody>
          <a:bodyPr wrap="none" rtlCol="0">
            <a:spAutoFit/>
          </a:bodyPr>
          <a:lstStyle/>
          <a:p>
            <a:r>
              <a:rPr kumimoji="1" lang="ja-JP" altLang="en-US" dirty="0" smtClean="0">
                <a:solidFill>
                  <a:schemeClr val="accent1"/>
                </a:solidFill>
              </a:rPr>
              <a:t>不正解</a:t>
            </a:r>
            <a:endParaRPr kumimoji="1" lang="ja-JP" altLang="en-US" dirty="0">
              <a:solidFill>
                <a:schemeClr val="accent1"/>
              </a:solidFill>
            </a:endParaRPr>
          </a:p>
        </p:txBody>
      </p:sp>
      <p:pic>
        <p:nvPicPr>
          <p:cNvPr id="6" name="図 5"/>
          <p:cNvPicPr>
            <a:picLocks noChangeAspect="1"/>
          </p:cNvPicPr>
          <p:nvPr/>
        </p:nvPicPr>
        <p:blipFill>
          <a:blip r:embed="rId3"/>
          <a:stretch>
            <a:fillRect/>
          </a:stretch>
        </p:blipFill>
        <p:spPr>
          <a:xfrm>
            <a:off x="5965521" y="2424075"/>
            <a:ext cx="2609850" cy="1228725"/>
          </a:xfrm>
          <a:prstGeom prst="rect">
            <a:avLst/>
          </a:prstGeom>
        </p:spPr>
      </p:pic>
      <p:sp>
        <p:nvSpPr>
          <p:cNvPr id="33" name="右矢印 32"/>
          <p:cNvSpPr/>
          <p:nvPr/>
        </p:nvSpPr>
        <p:spPr>
          <a:xfrm>
            <a:off x="5630518" y="2835776"/>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4" name="テキスト ボックス 33"/>
          <p:cNvSpPr txBox="1"/>
          <p:nvPr/>
        </p:nvSpPr>
        <p:spPr>
          <a:xfrm>
            <a:off x="6600091" y="2962401"/>
            <a:ext cx="1800493" cy="369332"/>
          </a:xfrm>
          <a:prstGeom prst="rect">
            <a:avLst/>
          </a:prstGeom>
          <a:noFill/>
        </p:spPr>
        <p:txBody>
          <a:bodyPr wrap="none" rtlCol="0">
            <a:spAutoFit/>
          </a:bodyPr>
          <a:lstStyle/>
          <a:p>
            <a:r>
              <a:rPr kumimoji="1" lang="ja-JP" altLang="en-US" dirty="0">
                <a:solidFill>
                  <a:schemeClr val="accent1"/>
                </a:solidFill>
              </a:rPr>
              <a:t>手動</a:t>
            </a:r>
            <a:r>
              <a:rPr kumimoji="1" lang="ja-JP" altLang="en-US" dirty="0" smtClean="0">
                <a:solidFill>
                  <a:schemeClr val="accent1"/>
                </a:solidFill>
              </a:rPr>
              <a:t>で分類</a:t>
            </a:r>
            <a:r>
              <a:rPr kumimoji="1" lang="ja-JP" altLang="en-US" dirty="0">
                <a:solidFill>
                  <a:schemeClr val="accent1"/>
                </a:solidFill>
              </a:rPr>
              <a:t>修正</a:t>
            </a:r>
          </a:p>
        </p:txBody>
      </p:sp>
      <p:sp>
        <p:nvSpPr>
          <p:cNvPr id="35" name="テキスト ボックス 34"/>
          <p:cNvSpPr txBox="1"/>
          <p:nvPr/>
        </p:nvSpPr>
        <p:spPr>
          <a:xfrm>
            <a:off x="6639504" y="3711860"/>
            <a:ext cx="1261884" cy="276999"/>
          </a:xfrm>
          <a:prstGeom prst="rect">
            <a:avLst/>
          </a:prstGeom>
          <a:noFill/>
        </p:spPr>
        <p:txBody>
          <a:bodyPr wrap="none" rtlCol="0">
            <a:spAutoFit/>
          </a:bodyPr>
          <a:lstStyle/>
          <a:p>
            <a:r>
              <a:rPr kumimoji="1" lang="ja-JP" altLang="en-US" sz="1200" u="sng" dirty="0" smtClean="0"/>
              <a:t>分類結果の修正</a:t>
            </a:r>
            <a:endParaRPr kumimoji="1" lang="en-US" altLang="ja-JP" sz="1200" u="sng" dirty="0" smtClean="0"/>
          </a:p>
        </p:txBody>
      </p:sp>
      <p:pic>
        <p:nvPicPr>
          <p:cNvPr id="36" name="図 35"/>
          <p:cNvPicPr>
            <a:picLocks noChangeAspect="1"/>
          </p:cNvPicPr>
          <p:nvPr/>
        </p:nvPicPr>
        <p:blipFill>
          <a:blip r:embed="rId4"/>
          <a:stretch>
            <a:fillRect/>
          </a:stretch>
        </p:blipFill>
        <p:spPr>
          <a:xfrm>
            <a:off x="9186930" y="2501879"/>
            <a:ext cx="2544781" cy="1291596"/>
          </a:xfrm>
          <a:prstGeom prst="rect">
            <a:avLst/>
          </a:prstGeom>
        </p:spPr>
      </p:pic>
      <p:sp>
        <p:nvSpPr>
          <p:cNvPr id="37" name="テキスト ボックス 36"/>
          <p:cNvSpPr txBox="1"/>
          <p:nvPr/>
        </p:nvSpPr>
        <p:spPr>
          <a:xfrm>
            <a:off x="10146443" y="3793475"/>
            <a:ext cx="646331" cy="276999"/>
          </a:xfrm>
          <a:prstGeom prst="rect">
            <a:avLst/>
          </a:prstGeom>
          <a:noFill/>
        </p:spPr>
        <p:txBody>
          <a:bodyPr wrap="none" rtlCol="0">
            <a:spAutoFit/>
          </a:bodyPr>
          <a:lstStyle/>
          <a:p>
            <a:r>
              <a:rPr kumimoji="1" lang="ja-JP" altLang="en-US" sz="1200" u="sng" dirty="0" smtClean="0"/>
              <a:t>再学習</a:t>
            </a:r>
            <a:endParaRPr kumimoji="1" lang="en-US" altLang="ja-JP" sz="1200" u="sng" dirty="0" smtClean="0"/>
          </a:p>
        </p:txBody>
      </p:sp>
      <p:sp>
        <p:nvSpPr>
          <p:cNvPr id="38" name="右矢印 37"/>
          <p:cNvSpPr/>
          <p:nvPr/>
        </p:nvSpPr>
        <p:spPr>
          <a:xfrm>
            <a:off x="8790095" y="2835776"/>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pic>
        <p:nvPicPr>
          <p:cNvPr id="7" name="図 6"/>
          <p:cNvPicPr>
            <a:picLocks noChangeAspect="1"/>
          </p:cNvPicPr>
          <p:nvPr/>
        </p:nvPicPr>
        <p:blipFill>
          <a:blip r:embed="rId5"/>
          <a:stretch>
            <a:fillRect/>
          </a:stretch>
        </p:blipFill>
        <p:spPr>
          <a:xfrm>
            <a:off x="7270446" y="4419600"/>
            <a:ext cx="4381500" cy="1181100"/>
          </a:xfrm>
          <a:prstGeom prst="rect">
            <a:avLst/>
          </a:prstGeom>
        </p:spPr>
      </p:pic>
      <p:sp>
        <p:nvSpPr>
          <p:cNvPr id="39" name="右矢印 38"/>
          <p:cNvSpPr/>
          <p:nvPr/>
        </p:nvSpPr>
        <p:spPr>
          <a:xfrm rot="5400000">
            <a:off x="9556714" y="3906759"/>
            <a:ext cx="320431" cy="48463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40" name="テキスト ボックス 39"/>
          <p:cNvSpPr txBox="1"/>
          <p:nvPr/>
        </p:nvSpPr>
        <p:spPr>
          <a:xfrm>
            <a:off x="7500337" y="5198964"/>
            <a:ext cx="2031325" cy="369332"/>
          </a:xfrm>
          <a:prstGeom prst="rect">
            <a:avLst/>
          </a:prstGeom>
          <a:noFill/>
        </p:spPr>
        <p:txBody>
          <a:bodyPr wrap="none" rtlCol="0">
            <a:spAutoFit/>
          </a:bodyPr>
          <a:lstStyle/>
          <a:p>
            <a:r>
              <a:rPr kumimoji="1" lang="ja-JP" altLang="en-US" dirty="0" smtClean="0">
                <a:solidFill>
                  <a:schemeClr val="accent1"/>
                </a:solidFill>
              </a:rPr>
              <a:t>正しい結果に変化</a:t>
            </a:r>
            <a:endParaRPr kumimoji="1" lang="ja-JP" altLang="en-US" dirty="0">
              <a:solidFill>
                <a:schemeClr val="accent1"/>
              </a:solidFill>
            </a:endParaRPr>
          </a:p>
        </p:txBody>
      </p:sp>
      <p:sp>
        <p:nvSpPr>
          <p:cNvPr id="41" name="正方形/長方形 40"/>
          <p:cNvSpPr/>
          <p:nvPr/>
        </p:nvSpPr>
        <p:spPr>
          <a:xfrm>
            <a:off x="7287450" y="4798085"/>
            <a:ext cx="906584" cy="4008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9110526" y="5638632"/>
            <a:ext cx="646331" cy="276999"/>
          </a:xfrm>
          <a:prstGeom prst="rect">
            <a:avLst/>
          </a:prstGeom>
          <a:noFill/>
        </p:spPr>
        <p:txBody>
          <a:bodyPr wrap="none" rtlCol="0">
            <a:spAutoFit/>
          </a:bodyPr>
          <a:lstStyle/>
          <a:p>
            <a:r>
              <a:rPr kumimoji="1" lang="ja-JP" altLang="en-US" sz="1200" u="sng" dirty="0" smtClean="0"/>
              <a:t>再実行</a:t>
            </a:r>
            <a:endParaRPr kumimoji="1" lang="en-US" altLang="ja-JP" sz="1200" u="sng" dirty="0" smtClean="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73374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Chapter 4</a:t>
            </a:r>
            <a:r>
              <a:rPr lang="ja-JP" altLang="en-US" dirty="0" smtClean="0"/>
              <a:t>　</a:t>
            </a:r>
            <a:r>
              <a:rPr lang="en-US" altLang="ja-JP" dirty="0" smtClean="0"/>
              <a:t>Watson</a:t>
            </a:r>
            <a:r>
              <a:rPr lang="ja-JP" altLang="en-US" dirty="0" err="1" smtClean="0"/>
              <a:t>で</a:t>
            </a:r>
            <a:r>
              <a:rPr lang="ja-JP" altLang="en-US" dirty="0" smtClean="0"/>
              <a:t>できること</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r>
              <a:rPr lang="en-US" altLang="ja-JP" dirty="0"/>
              <a:t>4.1 Watson API</a:t>
            </a:r>
            <a:r>
              <a:rPr lang="ja-JP" altLang="en-US" dirty="0"/>
              <a:t>の概要</a:t>
            </a:r>
            <a:endParaRPr lang="en-US" altLang="ja-JP" dirty="0" smtClean="0"/>
          </a:p>
          <a:p>
            <a:r>
              <a:rPr lang="en-US" altLang="ja-JP" dirty="0"/>
              <a:t>4.2 Watson</a:t>
            </a:r>
            <a:r>
              <a:rPr lang="ja-JP" altLang="en-US" dirty="0"/>
              <a:t>サービスを使うための環境の準備</a:t>
            </a:r>
            <a:endParaRPr lang="en-US" altLang="ja-JP" dirty="0"/>
          </a:p>
          <a:p>
            <a:r>
              <a:rPr lang="en-US" altLang="ja-JP" dirty="0"/>
              <a:t>4.3 Natural Language Classifier</a:t>
            </a:r>
            <a:endParaRPr lang="en-US" altLang="ja-JP" dirty="0" smtClean="0"/>
          </a:p>
          <a:p>
            <a:r>
              <a:rPr lang="en-US" altLang="ja-JP" dirty="0"/>
              <a:t>4.4 Retrieve and rank</a:t>
            </a:r>
          </a:p>
          <a:p>
            <a:r>
              <a:rPr lang="en-US" altLang="ja-JP" dirty="0"/>
              <a:t>4.5 Document Conversion</a:t>
            </a:r>
            <a:endParaRPr lang="en-US" altLang="ja-JP" dirty="0" smtClean="0"/>
          </a:p>
          <a:p>
            <a:r>
              <a:rPr lang="en-US" altLang="ja-JP" dirty="0"/>
              <a:t>4.6 Conversation</a:t>
            </a:r>
          </a:p>
          <a:p>
            <a:r>
              <a:rPr lang="en-US" altLang="ja-JP" dirty="0"/>
              <a:t>4.7 Speech to text</a:t>
            </a:r>
            <a:r>
              <a:rPr lang="ja-JP" altLang="en-US" dirty="0"/>
              <a:t>と</a:t>
            </a:r>
            <a:r>
              <a:rPr lang="en-US" altLang="ja-JP" dirty="0"/>
              <a:t>text to speech</a:t>
            </a:r>
            <a:endParaRPr lang="en-US" altLang="ja-JP" dirty="0" smtClean="0"/>
          </a:p>
          <a:p>
            <a:r>
              <a:rPr lang="en-US" altLang="ja-JP" dirty="0"/>
              <a:t>4.8 visual recognition</a:t>
            </a:r>
          </a:p>
          <a:p>
            <a:r>
              <a:rPr lang="en-US" altLang="ja-JP" dirty="0"/>
              <a:t>4.9 </a:t>
            </a:r>
            <a:r>
              <a:rPr lang="ja-JP" altLang="en-US" dirty="0"/>
              <a:t>その他の</a:t>
            </a:r>
            <a:r>
              <a:rPr lang="en-US" altLang="ja-JP" dirty="0"/>
              <a:t>Watson </a:t>
            </a:r>
            <a:r>
              <a:rPr lang="en-US" altLang="ja-JP" dirty="0" err="1"/>
              <a:t>api</a:t>
            </a:r>
            <a:endParaRPr lang="en-US" altLang="ja-JP" dirty="0" smtClean="0"/>
          </a:p>
          <a:p>
            <a:r>
              <a:rPr lang="en-US" altLang="ja-JP" dirty="0" smtClean="0"/>
              <a:t>4.10 </a:t>
            </a:r>
            <a:r>
              <a:rPr lang="ja-JP" altLang="en-US" dirty="0"/>
              <a:t>もっとある</a:t>
            </a:r>
            <a:r>
              <a:rPr lang="en-US" altLang="ja-JP" dirty="0" err="1"/>
              <a:t>watson</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Tree>
    <p:extLst>
      <p:ext uri="{BB962C8B-B14F-4D97-AF65-F5344CB8AC3E}">
        <p14:creationId xmlns:p14="http://schemas.microsoft.com/office/powerpoint/2010/main" val="110937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4.1 Watson API</a:t>
            </a:r>
            <a:r>
              <a:rPr lang="ja-JP" altLang="en-US" dirty="0" smtClean="0"/>
              <a:t>の概要</a:t>
            </a:r>
            <a:endParaRPr lang="ja-JP" altLang="en-US" dirty="0"/>
          </a:p>
        </p:txBody>
      </p:sp>
      <p:sp>
        <p:nvSpPr>
          <p:cNvPr id="3" name="コンテンツ プレースホルダー 2"/>
          <p:cNvSpPr>
            <a:spLocks noGrp="1"/>
          </p:cNvSpPr>
          <p:nvPr>
            <p:ph idx="1"/>
          </p:nvPr>
        </p:nvSpPr>
        <p:spPr/>
        <p:txBody>
          <a:bodyPr/>
          <a:lstStyle/>
          <a:p>
            <a:r>
              <a:rPr kumimoji="1" lang="ja-JP" altLang="en-US" dirty="0" smtClean="0"/>
              <a:t>学習と実行</a:t>
            </a:r>
            <a:endParaRPr kumimoji="1" lang="en-US" altLang="ja-JP" dirty="0" smtClean="0"/>
          </a:p>
          <a:p>
            <a:pPr lvl="1"/>
            <a:r>
              <a:rPr lang="en-US" altLang="ja-JP" dirty="0" smtClean="0"/>
              <a:t>Speech to Text</a:t>
            </a:r>
            <a:r>
              <a:rPr lang="ja-JP" altLang="en-US" dirty="0" smtClean="0"/>
              <a:t>：</a:t>
            </a:r>
            <a:r>
              <a:rPr lang="en-US" altLang="ja-JP" dirty="0" smtClean="0"/>
              <a:t>Watson</a:t>
            </a:r>
            <a:r>
              <a:rPr lang="ja-JP" altLang="en-US" dirty="0" smtClean="0"/>
              <a:t>で用意された学習モデル使用するためユーザはすぐに使える</a:t>
            </a:r>
            <a:endParaRPr lang="en-US" altLang="ja-JP" dirty="0" smtClean="0"/>
          </a:p>
          <a:p>
            <a:pPr lvl="1"/>
            <a:r>
              <a:rPr kumimoji="1" lang="en-US" altLang="ja-JP" dirty="0" smtClean="0"/>
              <a:t>Natural Language Classifier</a:t>
            </a:r>
            <a:r>
              <a:rPr kumimoji="1" lang="ja-JP" altLang="en-US" dirty="0" smtClean="0"/>
              <a:t>：ユーザが訓練データを用意して、学習モデルを作成する</a:t>
            </a:r>
            <a:endParaRPr kumimoji="1" lang="en-US" altLang="ja-JP" dirty="0" smtClean="0"/>
          </a:p>
          <a:p>
            <a:pPr lvl="2"/>
            <a:r>
              <a:rPr kumimoji="1" lang="ja-JP" altLang="en-US" dirty="0" smtClean="0"/>
              <a:t>産業ごとなどに事前トレーニングしたコーパスの提供が予定されている</a:t>
            </a:r>
            <a:endParaRPr kumimoji="1" lang="en-US" altLang="ja-JP" dirty="0" smtClean="0"/>
          </a:p>
          <a:p>
            <a:pPr lvl="1"/>
            <a:r>
              <a:rPr lang="en-US" altLang="ja-JP" dirty="0" smtClean="0"/>
              <a:t>Visual</a:t>
            </a:r>
            <a:r>
              <a:rPr lang="ja-JP" altLang="en-US" dirty="0"/>
              <a:t> </a:t>
            </a:r>
            <a:r>
              <a:rPr lang="en-US" altLang="ja-JP" dirty="0" smtClean="0"/>
              <a:t>Recognition</a:t>
            </a:r>
            <a:r>
              <a:rPr lang="ja-JP" altLang="en-US" dirty="0" smtClean="0"/>
              <a:t>：学習済みのモデルを使いつつ、独自の学習モデルも作成できる</a:t>
            </a:r>
            <a:endParaRPr lang="en-US" altLang="ja-JP" dirty="0" smtClean="0"/>
          </a:p>
          <a:p>
            <a:pPr lvl="1"/>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使用する</a:t>
            </a:r>
            <a:r>
              <a:rPr kumimoji="1" lang="en-US" altLang="ja-JP" dirty="0" smtClean="0"/>
              <a:t>API</a:t>
            </a:r>
            <a:r>
              <a:rPr kumimoji="1" lang="ja-JP" altLang="en-US" dirty="0" smtClean="0"/>
              <a:t>によって、学習済みのモデルが使えるケースと、自分で学習モデルを作成するケースがある。</a:t>
            </a:r>
            <a:endParaRPr kumimoji="1" lang="ja-JP" altLang="en-US" dirty="0"/>
          </a:p>
        </p:txBody>
      </p:sp>
    </p:spTree>
    <p:extLst>
      <p:ext uri="{BB962C8B-B14F-4D97-AF65-F5344CB8AC3E}">
        <p14:creationId xmlns:p14="http://schemas.microsoft.com/office/powerpoint/2010/main" val="19482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4.2 Watson</a:t>
            </a:r>
            <a:r>
              <a:rPr lang="ja-JP" altLang="en-US" dirty="0" smtClean="0"/>
              <a:t>サービスを使うための環境の準備</a:t>
            </a:r>
            <a:endParaRPr lang="ja-JP" altLang="en-US" dirty="0"/>
          </a:p>
        </p:txBody>
      </p:sp>
      <p:sp>
        <p:nvSpPr>
          <p:cNvPr id="3" name="コンテンツ プレースホルダー 2"/>
          <p:cNvSpPr>
            <a:spLocks noGrp="1"/>
          </p:cNvSpPr>
          <p:nvPr>
            <p:ph idx="1"/>
          </p:nvPr>
        </p:nvSpPr>
        <p:spPr/>
        <p:txBody>
          <a:bodyPr/>
          <a:lstStyle/>
          <a:p>
            <a:r>
              <a:rPr kumimoji="1" lang="en-US" altLang="ja-JP" dirty="0" smtClean="0"/>
              <a:t>Watson</a:t>
            </a:r>
            <a:r>
              <a:rPr kumimoji="1" lang="ja-JP" altLang="en-US" dirty="0" smtClean="0"/>
              <a:t>サービスを使用するための環境</a:t>
            </a:r>
            <a:endParaRPr kumimoji="1" lang="en-US" altLang="ja-JP" dirty="0" smtClean="0"/>
          </a:p>
          <a:p>
            <a:pPr lvl="1"/>
            <a:r>
              <a:rPr lang="en-US" altLang="ja-JP" dirty="0" smtClean="0"/>
              <a:t>Watson</a:t>
            </a:r>
            <a:r>
              <a:rPr lang="ja-JP" altLang="en-US" dirty="0" smtClean="0"/>
              <a:t>の</a:t>
            </a:r>
            <a:r>
              <a:rPr lang="en-US" altLang="ja-JP" dirty="0" smtClean="0"/>
              <a:t>API</a:t>
            </a:r>
            <a:r>
              <a:rPr lang="ja-JP" altLang="en-US" dirty="0" smtClean="0"/>
              <a:t>は</a:t>
            </a:r>
            <a:r>
              <a:rPr lang="en-US" altLang="ja-JP" dirty="0" smtClean="0"/>
              <a:t>HTTP</a:t>
            </a:r>
            <a:r>
              <a:rPr lang="ja-JP" altLang="en-US" dirty="0" smtClean="0"/>
              <a:t>の</a:t>
            </a:r>
            <a:r>
              <a:rPr lang="en-US" altLang="ja-JP" dirty="0" smtClean="0"/>
              <a:t>GET/POST</a:t>
            </a:r>
            <a:r>
              <a:rPr lang="ja-JP" altLang="en-US" dirty="0" smtClean="0"/>
              <a:t>メソッドのリクエストに、</a:t>
            </a:r>
            <a:r>
              <a:rPr lang="en-US" altLang="ja-JP" dirty="0" smtClean="0"/>
              <a:t>JSON</a:t>
            </a:r>
            <a:r>
              <a:rPr lang="ja-JP" altLang="en-US" dirty="0" smtClean="0"/>
              <a:t>でレスポンスを返す。</a:t>
            </a:r>
            <a:endParaRPr lang="en-US" altLang="ja-JP" dirty="0" smtClean="0"/>
          </a:p>
          <a:p>
            <a:pPr lvl="2"/>
            <a:r>
              <a:rPr kumimoji="1" lang="en-US" altLang="ja-JP" dirty="0" smtClean="0"/>
              <a:t>HTML</a:t>
            </a:r>
            <a:r>
              <a:rPr kumimoji="1" lang="ja-JP" altLang="en-US" dirty="0" smtClean="0"/>
              <a:t>ファイルで</a:t>
            </a:r>
            <a:r>
              <a:rPr kumimoji="1" lang="en-US" altLang="ja-JP" dirty="0" smtClean="0"/>
              <a:t>Web</a:t>
            </a:r>
            <a:r>
              <a:rPr kumimoji="1" lang="ja-JP" altLang="en-US" dirty="0" smtClean="0"/>
              <a:t>ブラウザーアクセスする</a:t>
            </a:r>
            <a:endParaRPr kumimoji="1" lang="en-US" altLang="ja-JP" dirty="0" smtClean="0"/>
          </a:p>
          <a:p>
            <a:pPr lvl="2"/>
            <a:r>
              <a:rPr kumimoji="1" lang="en-US" altLang="ja-JP" dirty="0" err="1" smtClean="0"/>
              <a:t>cURL</a:t>
            </a:r>
            <a:r>
              <a:rPr kumimoji="1" lang="ja-JP" altLang="en-US" dirty="0" smtClean="0"/>
              <a:t>などでコマンドベースの</a:t>
            </a:r>
            <a:r>
              <a:rPr lang="en-US" altLang="ja-JP" dirty="0" smtClean="0"/>
              <a:t>HTTP</a:t>
            </a:r>
            <a:r>
              <a:rPr lang="ja-JP" altLang="en-US" dirty="0" smtClean="0"/>
              <a:t>リクエストする</a:t>
            </a:r>
            <a:endParaRPr lang="en-US" altLang="ja-JP" dirty="0" smtClean="0"/>
          </a:p>
          <a:p>
            <a:pPr lvl="3"/>
            <a:r>
              <a:rPr kumimoji="1" lang="en-US" altLang="ja-JP" dirty="0" smtClean="0">
                <a:hlinkClick r:id="rId2"/>
              </a:rPr>
              <a:t>https://curl.haxx.se/</a:t>
            </a:r>
            <a:endParaRPr kumimoji="1" lang="en-US" altLang="ja-JP" dirty="0" smtClean="0"/>
          </a:p>
          <a:p>
            <a:pPr lvl="3"/>
            <a:r>
              <a:rPr lang="ja-JP" altLang="en-US" dirty="0" smtClean="0"/>
              <a:t>皆さん</a:t>
            </a:r>
            <a:r>
              <a:rPr lang="ja-JP" altLang="en-US" dirty="0"/>
              <a:t>自分</a:t>
            </a:r>
            <a:r>
              <a:rPr lang="ja-JP" altLang="en-US" dirty="0" smtClean="0"/>
              <a:t>で</a:t>
            </a:r>
            <a:r>
              <a:rPr lang="en-US" altLang="ja-JP" dirty="0" err="1" smtClean="0"/>
              <a:t>cURL</a:t>
            </a:r>
            <a:r>
              <a:rPr lang="ja-JP" altLang="en-US" dirty="0" smtClean="0"/>
              <a:t>のインストールして</a:t>
            </a:r>
            <a:r>
              <a:rPr lang="en-US" altLang="ja-JP" dirty="0" smtClean="0"/>
              <a:t>PATH</a:t>
            </a:r>
            <a:r>
              <a:rPr lang="ja-JP" altLang="en-US" dirty="0" smtClean="0"/>
              <a:t>も通してね</a:t>
            </a:r>
            <a:endParaRPr lang="en-US" altLang="ja-JP" dirty="0" smtClean="0"/>
          </a:p>
          <a:p>
            <a:pPr lvl="3"/>
            <a:endParaRPr kumimoji="1" lang="en-US" altLang="ja-JP" dirty="0"/>
          </a:p>
          <a:p>
            <a:pPr lvl="1"/>
            <a:r>
              <a:rPr lang="ja-JP" altLang="en-US" dirty="0" smtClean="0"/>
              <a:t>あとサンプル</a:t>
            </a:r>
            <a:r>
              <a:rPr lang="ja-JP" altLang="en-US" dirty="0"/>
              <a:t>動</a:t>
            </a:r>
            <a:r>
              <a:rPr lang="ja-JP" altLang="en-US" dirty="0" smtClean="0"/>
              <a:t>かすのに</a:t>
            </a:r>
            <a:r>
              <a:rPr lang="en-US" altLang="ja-JP" dirty="0" smtClean="0"/>
              <a:t>Python</a:t>
            </a:r>
            <a:r>
              <a:rPr lang="ja-JP" altLang="en-US" dirty="0" smtClean="0"/>
              <a:t>の環境が必要</a:t>
            </a:r>
            <a:endParaRPr lang="en-US" altLang="ja-JP" dirty="0" smtClean="0"/>
          </a:p>
          <a:p>
            <a:pPr lvl="2"/>
            <a:r>
              <a:rPr kumimoji="1" lang="en-US" altLang="ja-JP" dirty="0" smtClean="0"/>
              <a:t>Python2</a:t>
            </a:r>
            <a:r>
              <a:rPr kumimoji="1" lang="ja-JP" altLang="en-US" dirty="0" smtClean="0"/>
              <a:t>じゃないと動かないツールあるので、</a:t>
            </a:r>
            <a:r>
              <a:rPr kumimoji="1" lang="en-US" altLang="ja-JP" dirty="0" smtClean="0"/>
              <a:t>Python3</a:t>
            </a:r>
            <a:r>
              <a:rPr kumimoji="1" lang="ja-JP" altLang="en-US" dirty="0" smtClean="0"/>
              <a:t>じゃなくて</a:t>
            </a:r>
            <a:r>
              <a:rPr kumimoji="1" lang="en-US" altLang="ja-JP" dirty="0" smtClean="0"/>
              <a:t>Python2</a:t>
            </a:r>
            <a:r>
              <a:rPr kumimoji="1" lang="ja-JP" altLang="en-US" dirty="0" smtClean="0"/>
              <a:t>を入れて、</a:t>
            </a:r>
            <a:r>
              <a:rPr kumimoji="1" lang="en-US" altLang="ja-JP" dirty="0" smtClean="0"/>
              <a:t>Path</a:t>
            </a:r>
            <a:r>
              <a:rPr kumimoji="1" lang="ja-JP" altLang="en-US" dirty="0" smtClean="0"/>
              <a:t>も通してね</a:t>
            </a:r>
            <a:endParaRPr kumimoji="1" lang="en-US" altLang="ja-JP" dirty="0" smtClean="0"/>
          </a:p>
          <a:p>
            <a:pPr lvl="2"/>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REST API</a:t>
            </a:r>
            <a:r>
              <a:rPr kumimoji="1" lang="ja-JP" altLang="en-US" dirty="0" smtClean="0"/>
              <a:t>呼び出しを試せる環境と、</a:t>
            </a:r>
            <a:r>
              <a:rPr kumimoji="1" lang="en-US" altLang="ja-JP" dirty="0" smtClean="0"/>
              <a:t>Python</a:t>
            </a:r>
            <a:r>
              <a:rPr kumimoji="1" lang="ja-JP" altLang="en-US" dirty="0" smtClean="0"/>
              <a:t>の開発環境を用意すること。</a:t>
            </a:r>
            <a:endParaRPr kumimoji="1" lang="ja-JP" altLang="en-US" dirty="0"/>
          </a:p>
        </p:txBody>
      </p:sp>
    </p:spTree>
    <p:extLst>
      <p:ext uri="{BB962C8B-B14F-4D97-AF65-F5344CB8AC3E}">
        <p14:creationId xmlns:p14="http://schemas.microsoft.com/office/powerpoint/2010/main" val="196620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lstStyle/>
          <a:p>
            <a:r>
              <a:rPr kumimoji="1" lang="en-US" altLang="ja-JP" dirty="0" smtClean="0"/>
              <a:t>Natural Language Classifier</a:t>
            </a:r>
            <a:r>
              <a:rPr kumimoji="1" lang="ja-JP" altLang="en-US" dirty="0" smtClean="0"/>
              <a:t>とは？（</a:t>
            </a:r>
            <a:r>
              <a:rPr kumimoji="1" lang="en-US" altLang="ja-JP" dirty="0" smtClean="0"/>
              <a:t>3.4</a:t>
            </a:r>
            <a:r>
              <a:rPr kumimoji="1" lang="ja-JP" altLang="en-US" dirty="0" smtClean="0"/>
              <a:t>章も参考に）</a:t>
            </a:r>
            <a:endParaRPr kumimoji="1" lang="en-US" altLang="ja-JP" dirty="0" smtClean="0"/>
          </a:p>
          <a:p>
            <a:pPr lvl="1"/>
            <a:r>
              <a:rPr lang="ja-JP" altLang="en-US" dirty="0" smtClean="0"/>
              <a:t>機械</a:t>
            </a:r>
            <a:r>
              <a:rPr lang="ja-JP" altLang="en-US" dirty="0"/>
              <a:t>学習</a:t>
            </a:r>
            <a:r>
              <a:rPr lang="ja-JP" altLang="en-US" dirty="0" smtClean="0"/>
              <a:t>によって</a:t>
            </a:r>
            <a:r>
              <a:rPr lang="ja-JP" altLang="en-US" dirty="0"/>
              <a:t>作成</a:t>
            </a:r>
            <a:r>
              <a:rPr lang="ja-JP" altLang="en-US" dirty="0" smtClean="0"/>
              <a:t>した分類</a:t>
            </a:r>
            <a:r>
              <a:rPr lang="ja-JP" altLang="en-US" dirty="0"/>
              <a:t>器</a:t>
            </a:r>
            <a:r>
              <a:rPr lang="ja-JP" altLang="en-US" dirty="0" smtClean="0"/>
              <a:t>によって、</a:t>
            </a:r>
            <a:r>
              <a:rPr lang="ja-JP" altLang="en-US" dirty="0"/>
              <a:t>入力</a:t>
            </a:r>
            <a:r>
              <a:rPr lang="ja-JP" altLang="en-US" dirty="0" smtClean="0"/>
              <a:t>した</a:t>
            </a:r>
            <a:r>
              <a:rPr lang="ja-JP" altLang="en-US" dirty="0"/>
              <a:t>文章</a:t>
            </a:r>
            <a:r>
              <a:rPr lang="ja-JP" altLang="en-US" dirty="0" smtClean="0"/>
              <a:t>がどのような</a:t>
            </a:r>
            <a:r>
              <a:rPr lang="ja-JP" altLang="en-US" dirty="0"/>
              <a:t>意味</a:t>
            </a:r>
            <a:r>
              <a:rPr lang="ja-JP" altLang="en-US" dirty="0" smtClean="0"/>
              <a:t>を</a:t>
            </a:r>
            <a:r>
              <a:rPr lang="ja-JP" altLang="en-US" dirty="0"/>
              <a:t>示</a:t>
            </a:r>
            <a:r>
              <a:rPr lang="ja-JP" altLang="en-US" dirty="0" smtClean="0"/>
              <a:t>しているのかを</a:t>
            </a:r>
            <a:r>
              <a:rPr lang="ja-JP" altLang="en-US" dirty="0"/>
              <a:t>分類</a:t>
            </a:r>
            <a:r>
              <a:rPr lang="ja-JP" altLang="en-US" dirty="0" smtClean="0"/>
              <a:t>するサービス</a:t>
            </a:r>
            <a:endParaRPr lang="en-US" altLang="ja-JP" dirty="0" smtClean="0"/>
          </a:p>
          <a:p>
            <a:pPr lvl="1"/>
            <a:r>
              <a:rPr kumimoji="1" lang="ja-JP" altLang="en-US" dirty="0" smtClean="0"/>
              <a:t>分類</a:t>
            </a:r>
            <a:r>
              <a:rPr kumimoji="1" lang="ja-JP" altLang="en-US" dirty="0"/>
              <a:t>結果</a:t>
            </a:r>
            <a:r>
              <a:rPr kumimoji="1" lang="ja-JP" altLang="en-US" dirty="0" smtClean="0"/>
              <a:t>を信頼度として、</a:t>
            </a:r>
            <a:r>
              <a:rPr kumimoji="1" lang="en-US" altLang="ja-JP" dirty="0" smtClean="0"/>
              <a:t>0</a:t>
            </a:r>
            <a:r>
              <a:rPr kumimoji="1" lang="ja-JP" altLang="en-US" dirty="0" smtClean="0"/>
              <a:t>から</a:t>
            </a:r>
            <a:r>
              <a:rPr kumimoji="1" lang="en-US" altLang="ja-JP" dirty="0" smtClean="0"/>
              <a:t>1</a:t>
            </a:r>
            <a:r>
              <a:rPr kumimoji="1" lang="ja-JP" altLang="en-US" dirty="0" smtClean="0"/>
              <a:t>の値で示す</a:t>
            </a:r>
            <a:endParaRPr kumimoji="1" lang="en-US" altLang="ja-JP" dirty="0" smtClean="0"/>
          </a:p>
          <a:p>
            <a:pPr lvl="2"/>
            <a:r>
              <a:rPr lang="ja-JP" altLang="en-US" dirty="0"/>
              <a:t>使用</a:t>
            </a:r>
            <a:r>
              <a:rPr lang="ja-JP" altLang="en-US" dirty="0" smtClean="0"/>
              <a:t>する</a:t>
            </a:r>
            <a:r>
              <a:rPr lang="ja-JP" altLang="en-US" dirty="0"/>
              <a:t>際</a:t>
            </a:r>
            <a:r>
              <a:rPr lang="ja-JP" altLang="en-US" dirty="0" smtClean="0"/>
              <a:t>には信頼度</a:t>
            </a:r>
            <a:r>
              <a:rPr lang="en-US" altLang="ja-JP" dirty="0" smtClean="0"/>
              <a:t>0.9</a:t>
            </a:r>
            <a:r>
              <a:rPr lang="ja-JP" altLang="en-US" dirty="0" smtClean="0"/>
              <a:t>とかで閾値を決め、それ以下の場合は追加の質問を促すなどの対応が必要</a:t>
            </a:r>
            <a:endParaRPr lang="en-US" altLang="ja-JP" dirty="0" smtClean="0"/>
          </a:p>
          <a:p>
            <a:pPr lvl="2"/>
            <a:endParaRPr kumimoji="1" lang="en-US" altLang="ja-JP" dirty="0"/>
          </a:p>
          <a:p>
            <a:r>
              <a:rPr lang="en-US" altLang="ja-JP" dirty="0" smtClean="0"/>
              <a:t>NLC</a:t>
            </a:r>
            <a:r>
              <a:rPr lang="ja-JP" altLang="en-US" dirty="0" smtClean="0"/>
              <a:t>と機械学習</a:t>
            </a:r>
            <a:endParaRPr lang="en-US" altLang="ja-JP" dirty="0" smtClean="0"/>
          </a:p>
          <a:p>
            <a:pPr lvl="1"/>
            <a:r>
              <a:rPr kumimoji="1" lang="ja-JP" altLang="en-US" dirty="0" smtClean="0"/>
              <a:t>分類</a:t>
            </a:r>
            <a:r>
              <a:rPr kumimoji="1" lang="ja-JP" altLang="en-US" dirty="0"/>
              <a:t>クラス</a:t>
            </a:r>
            <a:r>
              <a:rPr kumimoji="1" lang="ja-JP" altLang="en-US" dirty="0" smtClean="0"/>
              <a:t>ごとに</a:t>
            </a:r>
            <a:r>
              <a:rPr kumimoji="1" lang="en-US" altLang="ja-JP" dirty="0" smtClean="0"/>
              <a:t>10</a:t>
            </a:r>
            <a:r>
              <a:rPr kumimoji="1" lang="ja-JP" altLang="en-US" dirty="0" smtClean="0"/>
              <a:t>から</a:t>
            </a:r>
            <a:r>
              <a:rPr kumimoji="1" lang="en-US" altLang="ja-JP" dirty="0" smtClean="0"/>
              <a:t>20</a:t>
            </a:r>
            <a:r>
              <a:rPr kumimoji="1" lang="ja-JP" altLang="en-US" dirty="0" smtClean="0"/>
              <a:t>個程度の文章をサンプルとして用意し、訓練データとする</a:t>
            </a:r>
            <a:endParaRPr kumimoji="1" lang="en-US" altLang="ja-JP" dirty="0" smtClean="0"/>
          </a:p>
          <a:p>
            <a:pPr lvl="2"/>
            <a:r>
              <a:rPr kumimoji="1" lang="ja-JP" altLang="en-US" dirty="0" smtClean="0"/>
              <a:t>機械学習で</a:t>
            </a:r>
            <a:r>
              <a:rPr kumimoji="1" lang="en-US" altLang="ja-JP" dirty="0" smtClean="0"/>
              <a:t>10</a:t>
            </a:r>
            <a:r>
              <a:rPr kumimoji="1" lang="ja-JP" altLang="en-US" dirty="0" smtClean="0"/>
              <a:t>から</a:t>
            </a:r>
            <a:r>
              <a:rPr kumimoji="1" lang="en-US" altLang="ja-JP" dirty="0" smtClean="0"/>
              <a:t>20</a:t>
            </a:r>
            <a:r>
              <a:rPr kumimoji="1" lang="ja-JP" altLang="en-US" dirty="0" smtClean="0"/>
              <a:t>個の訓練データと言うのは少ないが、あらかじめ</a:t>
            </a:r>
            <a:r>
              <a:rPr kumimoji="1" lang="en-US" altLang="ja-JP" dirty="0" smtClean="0"/>
              <a:t>Wikipedia</a:t>
            </a:r>
            <a:r>
              <a:rPr kumimoji="1" lang="ja-JP" altLang="en-US" dirty="0" smtClean="0"/>
              <a:t>などから訓練済みのデータがあり、それを併用している</a:t>
            </a:r>
            <a:endParaRPr kumimoji="1" lang="en-US" altLang="ja-JP" dirty="0" smtClean="0"/>
          </a:p>
          <a:p>
            <a:pPr lvl="1"/>
            <a:r>
              <a:rPr kumimoji="1" lang="ja-JP" altLang="en-US" dirty="0" smtClean="0"/>
              <a:t>誤った分類をした際には人手で修正→再学習をする必要がある</a:t>
            </a:r>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NLC</a:t>
            </a:r>
            <a:r>
              <a:rPr kumimoji="1" lang="ja-JP" altLang="en-US" dirty="0" smtClean="0"/>
              <a:t>とは機械学習を用いて文章をクラス分類するサービス</a:t>
            </a:r>
            <a:endParaRPr kumimoji="1" lang="ja-JP" altLang="en-US" dirty="0"/>
          </a:p>
        </p:txBody>
      </p:sp>
    </p:spTree>
    <p:extLst>
      <p:ext uri="{BB962C8B-B14F-4D97-AF65-F5344CB8AC3E}">
        <p14:creationId xmlns:p14="http://schemas.microsoft.com/office/powerpoint/2010/main" val="143170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lstStyle/>
          <a:p>
            <a:r>
              <a:rPr kumimoji="1" lang="en-US" altLang="ja-JP" dirty="0" smtClean="0"/>
              <a:t>NLC</a:t>
            </a:r>
            <a:r>
              <a:rPr kumimoji="1" lang="ja-JP" altLang="en-US" dirty="0" smtClean="0"/>
              <a:t>のインスタンス作成</a:t>
            </a:r>
            <a:endParaRPr kumimoji="1" lang="en-US" altLang="ja-JP" dirty="0" smtClean="0"/>
          </a:p>
          <a:p>
            <a:pPr lvl="1"/>
            <a:r>
              <a:rPr lang="en-US" altLang="ja-JP" dirty="0" smtClean="0"/>
              <a:t>3.4</a:t>
            </a:r>
            <a:r>
              <a:rPr lang="ja-JP" altLang="en-US" dirty="0"/>
              <a:t>章</a:t>
            </a:r>
            <a:r>
              <a:rPr lang="ja-JP" altLang="en-US" dirty="0" smtClean="0"/>
              <a:t>で</a:t>
            </a:r>
            <a:r>
              <a:rPr lang="ja-JP" altLang="en-US" dirty="0"/>
              <a:t>作成</a:t>
            </a:r>
            <a:r>
              <a:rPr lang="ja-JP" altLang="en-US" dirty="0" smtClean="0"/>
              <a:t>した</a:t>
            </a:r>
            <a:r>
              <a:rPr lang="ja-JP" altLang="en-US" dirty="0"/>
              <a:t>インスタンス</a:t>
            </a:r>
            <a:r>
              <a:rPr lang="ja-JP" altLang="en-US" dirty="0" smtClean="0"/>
              <a:t>を流用</a:t>
            </a:r>
            <a:endParaRPr lang="en-US" altLang="ja-JP" dirty="0" smtClean="0"/>
          </a:p>
          <a:p>
            <a:pPr lvl="1"/>
            <a:r>
              <a:rPr lang="en-US" altLang="ja-JP" dirty="0"/>
              <a:t>1</a:t>
            </a:r>
            <a:r>
              <a:rPr lang="ja-JP" altLang="en-US" dirty="0" err="1" smtClean="0"/>
              <a:t>つの</a:t>
            </a:r>
            <a:r>
              <a:rPr lang="ja-JP" altLang="en-US" dirty="0" smtClean="0"/>
              <a:t>インスタンス</a:t>
            </a:r>
            <a:r>
              <a:rPr lang="ja-JP" altLang="en-US" dirty="0"/>
              <a:t>内</a:t>
            </a:r>
            <a:r>
              <a:rPr lang="ja-JP" altLang="en-US" dirty="0" smtClean="0"/>
              <a:t>に</a:t>
            </a:r>
            <a:r>
              <a:rPr lang="ja-JP" altLang="en-US" dirty="0"/>
              <a:t>複数</a:t>
            </a:r>
            <a:r>
              <a:rPr lang="ja-JP" altLang="en-US" dirty="0" smtClean="0"/>
              <a:t>の分類</a:t>
            </a:r>
            <a:r>
              <a:rPr lang="ja-JP" altLang="en-US" dirty="0"/>
              <a:t>器</a:t>
            </a:r>
            <a:r>
              <a:rPr lang="ja-JP" altLang="en-US" dirty="0" smtClean="0"/>
              <a:t>を構築</a:t>
            </a:r>
            <a:r>
              <a:rPr lang="ja-JP" altLang="en-US" dirty="0"/>
              <a:t>可能</a:t>
            </a:r>
            <a:endParaRPr lang="en-US" altLang="ja-JP" dirty="0" smtClean="0"/>
          </a:p>
          <a:p>
            <a:pPr lvl="1"/>
            <a:endParaRPr kumimoji="1" lang="en-US" altLang="ja-JP" dirty="0"/>
          </a:p>
          <a:p>
            <a:r>
              <a:rPr lang="ja-JP" altLang="en-US" dirty="0" smtClean="0"/>
              <a:t>訓練データの用意</a:t>
            </a:r>
            <a:endParaRPr lang="en-US" altLang="ja-JP" dirty="0" smtClean="0"/>
          </a:p>
          <a:p>
            <a:pPr lvl="1"/>
            <a:r>
              <a:rPr kumimoji="1" lang="ja-JP" altLang="en-US" dirty="0"/>
              <a:t>文章</a:t>
            </a:r>
            <a:r>
              <a:rPr kumimoji="1" lang="ja-JP" altLang="en-US" dirty="0" smtClean="0"/>
              <a:t>と分類</a:t>
            </a:r>
            <a:r>
              <a:rPr kumimoji="1" lang="ja-JP" altLang="en-US" dirty="0"/>
              <a:t>クラス</a:t>
            </a:r>
            <a:r>
              <a:rPr kumimoji="1" lang="ja-JP" altLang="en-US" dirty="0" smtClean="0"/>
              <a:t>のペアを</a:t>
            </a:r>
            <a:r>
              <a:rPr kumimoji="1" lang="en-US" altLang="ja-JP" dirty="0" smtClean="0"/>
              <a:t>CSV</a:t>
            </a:r>
            <a:r>
              <a:rPr kumimoji="1" lang="ja-JP" altLang="en-US" dirty="0" smtClean="0"/>
              <a:t>で準備する</a:t>
            </a:r>
            <a:endParaRPr kumimoji="1" lang="en-US" altLang="ja-JP" dirty="0" smtClean="0"/>
          </a:p>
          <a:p>
            <a:pPr lvl="1"/>
            <a:r>
              <a:rPr kumimoji="1" lang="en-US" altLang="ja-JP" dirty="0" smtClean="0"/>
              <a:t>1</a:t>
            </a:r>
            <a:r>
              <a:rPr kumimoji="1" lang="ja-JP" altLang="en-US" dirty="0" err="1" smtClean="0"/>
              <a:t>つの</a:t>
            </a:r>
            <a:r>
              <a:rPr kumimoji="1" lang="en-US" altLang="ja-JP" dirty="0" smtClean="0"/>
              <a:t>CSV</a:t>
            </a:r>
            <a:r>
              <a:rPr kumimoji="1" lang="ja-JP" altLang="en-US" dirty="0" smtClean="0"/>
              <a:t>ファイルから</a:t>
            </a:r>
            <a:r>
              <a:rPr kumimoji="1" lang="en-US" altLang="ja-JP" dirty="0" smtClean="0"/>
              <a:t>1</a:t>
            </a:r>
            <a:r>
              <a:rPr kumimoji="1" lang="ja-JP" altLang="en-US" dirty="0" err="1" smtClean="0"/>
              <a:t>つの</a:t>
            </a:r>
            <a:r>
              <a:rPr kumimoji="1" lang="ja-JP" altLang="en-US" dirty="0" smtClean="0"/>
              <a:t>分類器が作成される</a:t>
            </a:r>
            <a:endParaRPr kumimoji="1" lang="en-US" altLang="ja-JP" dirty="0" smtClean="0"/>
          </a:p>
          <a:p>
            <a:pPr lvl="1"/>
            <a:r>
              <a:rPr lang="en-US" altLang="ja-JP" dirty="0" smtClean="0"/>
              <a:t>1</a:t>
            </a:r>
            <a:r>
              <a:rPr lang="ja-JP" altLang="en-US" dirty="0" err="1" smtClean="0"/>
              <a:t>つの</a:t>
            </a:r>
            <a:r>
              <a:rPr lang="ja-JP" altLang="en-US" dirty="0"/>
              <a:t>クラス</a:t>
            </a:r>
            <a:r>
              <a:rPr lang="ja-JP" altLang="en-US" dirty="0" smtClean="0"/>
              <a:t>に</a:t>
            </a:r>
            <a:r>
              <a:rPr lang="en-US" altLang="ja-JP" dirty="0"/>
              <a:t>10</a:t>
            </a:r>
            <a:r>
              <a:rPr lang="ja-JP" altLang="en-US" dirty="0" smtClean="0"/>
              <a:t>から</a:t>
            </a:r>
            <a:r>
              <a:rPr lang="en-US" altLang="ja-JP" dirty="0" smtClean="0"/>
              <a:t>20</a:t>
            </a:r>
            <a:r>
              <a:rPr lang="ja-JP" altLang="en-US" dirty="0" smtClean="0"/>
              <a:t>の文章が必要</a:t>
            </a:r>
            <a:endParaRPr lang="en-US" altLang="ja-JP" dirty="0" smtClean="0"/>
          </a:p>
          <a:p>
            <a:pPr lvl="2"/>
            <a:r>
              <a:rPr lang="en-US" altLang="ja-JP" dirty="0" smtClean="0"/>
              <a:t>100</a:t>
            </a:r>
            <a:r>
              <a:rPr lang="ja-JP" altLang="en-US" dirty="0" smtClean="0"/>
              <a:t>クラス分類時には</a:t>
            </a:r>
            <a:r>
              <a:rPr lang="en-US" altLang="ja-JP" dirty="0" smtClean="0"/>
              <a:t>1000</a:t>
            </a:r>
            <a:r>
              <a:rPr lang="ja-JP" altLang="en-US" dirty="0" smtClean="0"/>
              <a:t>から</a:t>
            </a:r>
            <a:r>
              <a:rPr lang="en-US" altLang="ja-JP" dirty="0" smtClean="0"/>
              <a:t>2000</a:t>
            </a:r>
            <a:r>
              <a:rPr lang="ja-JP" altLang="en-US" dirty="0" smtClean="0"/>
              <a:t>必要</a:t>
            </a: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CSV</a:t>
            </a:r>
            <a:r>
              <a:rPr kumimoji="1" lang="ja-JP" altLang="en-US" dirty="0" smtClean="0"/>
              <a:t>ベースで訓練データを作成し、学習させる。</a:t>
            </a:r>
            <a:endParaRPr kumimoji="1" lang="ja-JP" altLang="en-US" dirty="0"/>
          </a:p>
        </p:txBody>
      </p:sp>
    </p:spTree>
    <p:extLst>
      <p:ext uri="{BB962C8B-B14F-4D97-AF65-F5344CB8AC3E}">
        <p14:creationId xmlns:p14="http://schemas.microsoft.com/office/powerpoint/2010/main" val="374348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ja-JP" altLang="en-US" sz="1800" dirty="0" smtClean="0"/>
              <a:t>分類器の作成と学習</a:t>
            </a:r>
            <a:endParaRPr lang="en-US" altLang="ja-JP" sz="1800" dirty="0" smtClean="0"/>
          </a:p>
          <a:p>
            <a:pPr lvl="1"/>
            <a:r>
              <a:rPr lang="en-US" altLang="ja-JP" sz="1600" dirty="0"/>
              <a:t>3.4</a:t>
            </a:r>
            <a:r>
              <a:rPr lang="ja-JP" altLang="en-US" sz="1600" dirty="0"/>
              <a:t>章</a:t>
            </a:r>
            <a:r>
              <a:rPr lang="ja-JP" altLang="en-US" sz="1600" dirty="0" smtClean="0"/>
              <a:t>では</a:t>
            </a:r>
            <a:r>
              <a:rPr lang="en-US" altLang="ja-JP" sz="1600" dirty="0" smtClean="0"/>
              <a:t>Bluemix</a:t>
            </a:r>
            <a:r>
              <a:rPr lang="ja-JP" altLang="en-US" sz="1600" dirty="0" smtClean="0"/>
              <a:t>の</a:t>
            </a:r>
            <a:r>
              <a:rPr lang="en-US" altLang="ja-JP" sz="1600" dirty="0" smtClean="0"/>
              <a:t>GUI</a:t>
            </a:r>
            <a:r>
              <a:rPr lang="ja-JP" altLang="en-US" sz="1600" dirty="0" smtClean="0"/>
              <a:t>を使ったが、</a:t>
            </a:r>
            <a:r>
              <a:rPr lang="en-US" altLang="ja-JP" sz="1600" dirty="0" smtClean="0"/>
              <a:t>API</a:t>
            </a:r>
            <a:r>
              <a:rPr lang="ja-JP" altLang="en-US" sz="1600" dirty="0" smtClean="0"/>
              <a:t>に直接アクセスし、分類器を作成する</a:t>
            </a:r>
            <a:endParaRPr lang="en-US" altLang="ja-JP" sz="1600" dirty="0" smtClean="0"/>
          </a:p>
          <a:p>
            <a:pPr lvl="1"/>
            <a:r>
              <a:rPr lang="en-US" altLang="ja-JP" sz="1600" dirty="0" smtClean="0"/>
              <a:t>API</a:t>
            </a:r>
            <a:r>
              <a:rPr lang="ja-JP" altLang="en-US" sz="1600" dirty="0" smtClean="0"/>
              <a:t>マニュアル：</a:t>
            </a:r>
            <a:endParaRPr lang="en-US" altLang="ja-JP" sz="1600" dirty="0" smtClean="0"/>
          </a:p>
          <a:p>
            <a:pPr lvl="2"/>
            <a:r>
              <a:rPr lang="en-US" altLang="ja-JP" sz="1400" dirty="0" smtClean="0">
                <a:hlinkClick r:id="rId2"/>
              </a:rPr>
              <a:t>https://www.ibm.com/smarterplanet/us/en/ibmwatson/developercloud/natural-language-classifier/api/v1</a:t>
            </a:r>
            <a:endParaRPr lang="en-US" altLang="ja-JP" sz="1400" dirty="0" smtClean="0"/>
          </a:p>
          <a:p>
            <a:pPr lvl="1"/>
            <a:endParaRPr lang="en-US" altLang="ja-JP" sz="16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API</a:t>
            </a:r>
            <a:r>
              <a:rPr kumimoji="1" lang="ja-JP" altLang="en-US" dirty="0" smtClean="0"/>
              <a:t>リファレンスページが存在するので、適宜ここを参照しながら開発を進める。</a:t>
            </a:r>
            <a:endParaRPr kumimoji="1" lang="ja-JP" altLang="en-US" dirty="0"/>
          </a:p>
        </p:txBody>
      </p:sp>
      <p:pic>
        <p:nvPicPr>
          <p:cNvPr id="5" name="図 4"/>
          <p:cNvPicPr>
            <a:picLocks noChangeAspect="1"/>
          </p:cNvPicPr>
          <p:nvPr/>
        </p:nvPicPr>
        <p:blipFill>
          <a:blip r:embed="rId3"/>
          <a:stretch>
            <a:fillRect/>
          </a:stretch>
        </p:blipFill>
        <p:spPr>
          <a:xfrm>
            <a:off x="1941596" y="3193563"/>
            <a:ext cx="5924052" cy="2966914"/>
          </a:xfrm>
          <a:prstGeom prst="rect">
            <a:avLst/>
          </a:prstGeom>
        </p:spPr>
      </p:pic>
      <p:sp>
        <p:nvSpPr>
          <p:cNvPr id="6" name="正方形/長方形 5"/>
          <p:cNvSpPr/>
          <p:nvPr/>
        </p:nvSpPr>
        <p:spPr>
          <a:xfrm>
            <a:off x="2018995" y="4881280"/>
            <a:ext cx="950976" cy="65105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969971" y="4781769"/>
            <a:ext cx="1499385" cy="523220"/>
          </a:xfrm>
          <a:prstGeom prst="rect">
            <a:avLst/>
          </a:prstGeom>
          <a:noFill/>
        </p:spPr>
        <p:txBody>
          <a:bodyPr wrap="none" rtlCol="0">
            <a:spAutoFit/>
          </a:bodyPr>
          <a:lstStyle/>
          <a:p>
            <a:r>
              <a:rPr kumimoji="1" lang="en-US" altLang="ja-JP" sz="1400" dirty="0" smtClean="0">
                <a:solidFill>
                  <a:schemeClr val="accent1"/>
                </a:solidFill>
              </a:rPr>
              <a:t>NLC</a:t>
            </a:r>
            <a:r>
              <a:rPr kumimoji="1" lang="ja-JP" altLang="en-US" sz="1400" dirty="0" err="1" smtClean="0">
                <a:solidFill>
                  <a:schemeClr val="accent1"/>
                </a:solidFill>
              </a:rPr>
              <a:t>には</a:t>
            </a:r>
            <a:r>
              <a:rPr kumimoji="1" lang="en-US" altLang="ja-JP" sz="1400" dirty="0" smtClean="0">
                <a:solidFill>
                  <a:schemeClr val="accent1"/>
                </a:solidFill>
              </a:rPr>
              <a:t>5</a:t>
            </a:r>
            <a:r>
              <a:rPr kumimoji="1" lang="ja-JP" altLang="en-US" sz="1400" dirty="0" smtClean="0">
                <a:solidFill>
                  <a:schemeClr val="accent1"/>
                </a:solidFill>
              </a:rPr>
              <a:t>種類の</a:t>
            </a:r>
            <a:endParaRPr kumimoji="1" lang="en-US" altLang="ja-JP" sz="1400" dirty="0" smtClean="0">
              <a:solidFill>
                <a:schemeClr val="accent1"/>
              </a:solidFill>
            </a:endParaRPr>
          </a:p>
          <a:p>
            <a:r>
              <a:rPr kumimoji="1" lang="en-US" altLang="ja-JP" sz="1400" dirty="0" smtClean="0">
                <a:solidFill>
                  <a:schemeClr val="accent1"/>
                </a:solidFill>
              </a:rPr>
              <a:t>API</a:t>
            </a:r>
            <a:r>
              <a:rPr kumimoji="1" lang="ja-JP" altLang="en-US" sz="1400" dirty="0" smtClean="0">
                <a:solidFill>
                  <a:schemeClr val="accent1"/>
                </a:solidFill>
              </a:rPr>
              <a:t>が存在する</a:t>
            </a:r>
            <a:endParaRPr kumimoji="1" lang="ja-JP" altLang="en-US" sz="1400" dirty="0">
              <a:solidFill>
                <a:schemeClr val="accent1"/>
              </a:solidFill>
            </a:endParaRPr>
          </a:p>
        </p:txBody>
      </p:sp>
    </p:spTree>
    <p:extLst>
      <p:ext uri="{BB962C8B-B14F-4D97-AF65-F5344CB8AC3E}">
        <p14:creationId xmlns:p14="http://schemas.microsoft.com/office/powerpoint/2010/main" val="31135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ja-JP" altLang="en-US" sz="1800" dirty="0" smtClean="0"/>
              <a:t>サービス資格情報の確認</a:t>
            </a:r>
            <a:endParaRPr lang="en-US" altLang="ja-JP" sz="1800" dirty="0" smtClean="0"/>
          </a:p>
          <a:p>
            <a:pPr lvl="1"/>
            <a:r>
              <a:rPr lang="en-US" altLang="ja-JP" sz="1600" dirty="0" smtClean="0"/>
              <a:t>NLC</a:t>
            </a:r>
            <a:r>
              <a:rPr lang="ja-JP" altLang="en-US" sz="1600" dirty="0" smtClean="0"/>
              <a:t>サービスより資格情報を確認</a:t>
            </a:r>
            <a:endParaRPr lang="en-US" altLang="ja-JP" sz="16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サービス資格情報を</a:t>
            </a:r>
            <a:r>
              <a:rPr kumimoji="1" lang="en-US" altLang="ja-JP" dirty="0" err="1" smtClean="0"/>
              <a:t>cURL</a:t>
            </a:r>
            <a:r>
              <a:rPr kumimoji="1" lang="ja-JP" altLang="en-US" dirty="0" smtClean="0"/>
              <a:t>コマンド発行時に利用する。</a:t>
            </a:r>
            <a:endParaRPr kumimoji="1" lang="ja-JP" altLang="en-US" dirty="0"/>
          </a:p>
        </p:txBody>
      </p:sp>
      <p:pic>
        <p:nvPicPr>
          <p:cNvPr id="8" name="図 7"/>
          <p:cNvPicPr>
            <a:picLocks noChangeAspect="1"/>
          </p:cNvPicPr>
          <p:nvPr/>
        </p:nvPicPr>
        <p:blipFill>
          <a:blip r:embed="rId2"/>
          <a:stretch>
            <a:fillRect/>
          </a:stretch>
        </p:blipFill>
        <p:spPr>
          <a:xfrm>
            <a:off x="4697589" y="1736376"/>
            <a:ext cx="6688508" cy="4247525"/>
          </a:xfrm>
          <a:prstGeom prst="rect">
            <a:avLst/>
          </a:prstGeom>
        </p:spPr>
      </p:pic>
      <p:sp>
        <p:nvSpPr>
          <p:cNvPr id="6" name="正方形/長方形 5"/>
          <p:cNvSpPr/>
          <p:nvPr/>
        </p:nvSpPr>
        <p:spPr>
          <a:xfrm>
            <a:off x="6291692" y="4871990"/>
            <a:ext cx="4256825" cy="7387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199921" y="4564213"/>
            <a:ext cx="1620957" cy="307777"/>
          </a:xfrm>
          <a:prstGeom prst="rect">
            <a:avLst/>
          </a:prstGeom>
          <a:noFill/>
        </p:spPr>
        <p:txBody>
          <a:bodyPr wrap="none" rtlCol="0">
            <a:spAutoFit/>
          </a:bodyPr>
          <a:lstStyle/>
          <a:p>
            <a:r>
              <a:rPr kumimoji="1" lang="ja-JP" altLang="en-US" sz="1400" dirty="0" smtClean="0">
                <a:solidFill>
                  <a:schemeClr val="accent1"/>
                </a:solidFill>
              </a:rPr>
              <a:t>この値を利用する</a:t>
            </a:r>
            <a:endParaRPr kumimoji="1" lang="ja-JP" altLang="en-US" sz="1400" dirty="0">
              <a:solidFill>
                <a:schemeClr val="accent1"/>
              </a:solidFill>
            </a:endParaRPr>
          </a:p>
        </p:txBody>
      </p:sp>
    </p:spTree>
    <p:extLst>
      <p:ext uri="{BB962C8B-B14F-4D97-AF65-F5344CB8AC3E}">
        <p14:creationId xmlns:p14="http://schemas.microsoft.com/office/powerpoint/2010/main" val="91710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ja-JP" altLang="en-US" sz="1800" dirty="0" smtClean="0"/>
              <a:t>サービス資格情報の確認</a:t>
            </a:r>
            <a:endParaRPr lang="en-US" altLang="ja-JP" sz="1800" dirty="0" smtClean="0"/>
          </a:p>
          <a:p>
            <a:pPr lvl="1"/>
            <a:r>
              <a:rPr lang="en-US" altLang="ja-JP" sz="1600" dirty="0" smtClean="0"/>
              <a:t>NLC</a:t>
            </a:r>
            <a:r>
              <a:rPr lang="ja-JP" altLang="en-US" sz="1600" dirty="0" smtClean="0"/>
              <a:t>サービスより資格情報を確認</a:t>
            </a:r>
            <a:endParaRPr lang="en-US" altLang="ja-JP" sz="16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サービス資格情報を</a:t>
            </a:r>
            <a:r>
              <a:rPr kumimoji="1" lang="en-US" altLang="ja-JP" dirty="0" err="1" smtClean="0"/>
              <a:t>cURL</a:t>
            </a:r>
            <a:r>
              <a:rPr kumimoji="1" lang="ja-JP" altLang="en-US" dirty="0" smtClean="0"/>
              <a:t>コマンド発行時に利用する。</a:t>
            </a:r>
            <a:endParaRPr kumimoji="1" lang="ja-JP" altLang="en-US" dirty="0"/>
          </a:p>
        </p:txBody>
      </p:sp>
      <p:pic>
        <p:nvPicPr>
          <p:cNvPr id="8" name="図 7"/>
          <p:cNvPicPr>
            <a:picLocks noChangeAspect="1"/>
          </p:cNvPicPr>
          <p:nvPr/>
        </p:nvPicPr>
        <p:blipFill>
          <a:blip r:embed="rId2"/>
          <a:stretch>
            <a:fillRect/>
          </a:stretch>
        </p:blipFill>
        <p:spPr>
          <a:xfrm>
            <a:off x="4697589" y="1736376"/>
            <a:ext cx="6688508" cy="4247525"/>
          </a:xfrm>
          <a:prstGeom prst="rect">
            <a:avLst/>
          </a:prstGeom>
        </p:spPr>
      </p:pic>
      <p:sp>
        <p:nvSpPr>
          <p:cNvPr id="6" name="正方形/長方形 5"/>
          <p:cNvSpPr/>
          <p:nvPr/>
        </p:nvSpPr>
        <p:spPr>
          <a:xfrm>
            <a:off x="6291692" y="4871990"/>
            <a:ext cx="4256825" cy="73876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6199921" y="4564213"/>
            <a:ext cx="1620957" cy="307777"/>
          </a:xfrm>
          <a:prstGeom prst="rect">
            <a:avLst/>
          </a:prstGeom>
          <a:noFill/>
        </p:spPr>
        <p:txBody>
          <a:bodyPr wrap="none" rtlCol="0">
            <a:spAutoFit/>
          </a:bodyPr>
          <a:lstStyle/>
          <a:p>
            <a:r>
              <a:rPr kumimoji="1" lang="ja-JP" altLang="en-US" sz="1400" dirty="0" smtClean="0">
                <a:solidFill>
                  <a:schemeClr val="accent1"/>
                </a:solidFill>
              </a:rPr>
              <a:t>この値を利用する</a:t>
            </a:r>
            <a:endParaRPr kumimoji="1" lang="ja-JP" altLang="en-US" sz="1400" dirty="0">
              <a:solidFill>
                <a:schemeClr val="accent1"/>
              </a:solidFill>
            </a:endParaRPr>
          </a:p>
        </p:txBody>
      </p:sp>
    </p:spTree>
    <p:extLst>
      <p:ext uri="{BB962C8B-B14F-4D97-AF65-F5344CB8AC3E}">
        <p14:creationId xmlns:p14="http://schemas.microsoft.com/office/powerpoint/2010/main" val="154421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ja-JP" altLang="en-US" sz="1800" dirty="0" smtClean="0"/>
              <a:t>分類器の作成コマンド</a:t>
            </a:r>
            <a:endParaRPr lang="en-US" altLang="ja-JP" sz="1800" dirty="0" smtClean="0"/>
          </a:p>
          <a:p>
            <a:pPr lvl="1"/>
            <a:r>
              <a:rPr lang="ja-JP" altLang="en-US" sz="1600" dirty="0" smtClean="0"/>
              <a:t>コマンド</a:t>
            </a:r>
            <a:endParaRPr lang="en-US" altLang="ja-JP" sz="1600" dirty="0" smtClean="0"/>
          </a:p>
          <a:p>
            <a:pPr lvl="1"/>
            <a:endParaRPr lang="en-US" altLang="ja-JP" sz="1600" dirty="0"/>
          </a:p>
          <a:p>
            <a:pPr lvl="1"/>
            <a:endParaRPr lang="en-US" altLang="ja-JP" sz="1600" dirty="0" smtClean="0"/>
          </a:p>
          <a:p>
            <a:pPr lvl="1"/>
            <a:endParaRPr lang="en-US" altLang="ja-JP" sz="1600" dirty="0"/>
          </a:p>
          <a:p>
            <a:pPr lvl="1"/>
            <a:r>
              <a:rPr lang="ja-JP" altLang="en-US" sz="1600" dirty="0" smtClean="0"/>
              <a:t>実行結果（</a:t>
            </a:r>
            <a:r>
              <a:rPr lang="en-US" altLang="ja-JP" sz="1600" dirty="0" smtClean="0"/>
              <a:t>JSON</a:t>
            </a:r>
            <a:r>
              <a:rPr lang="ja-JP" altLang="en-US" sz="1600" dirty="0" smtClean="0"/>
              <a:t>）</a:t>
            </a:r>
            <a:endParaRPr lang="en-US" altLang="ja-JP" sz="1600" dirty="0" smtClean="0"/>
          </a:p>
          <a:p>
            <a:pPr lvl="1"/>
            <a:endParaRPr lang="en-US" altLang="ja-JP" sz="1600" dirty="0"/>
          </a:p>
          <a:p>
            <a:pPr lvl="1"/>
            <a:endParaRPr lang="en-US" altLang="ja-JP" sz="1600" dirty="0" smtClean="0"/>
          </a:p>
          <a:p>
            <a:pPr lvl="1"/>
            <a:endParaRPr lang="en-US" altLang="ja-JP" sz="1600" dirty="0"/>
          </a:p>
          <a:p>
            <a:pPr lvl="1"/>
            <a:endParaRPr lang="en-US" altLang="ja-JP" sz="1600" dirty="0" smtClean="0"/>
          </a:p>
          <a:p>
            <a:pPr lvl="1"/>
            <a:endParaRPr lang="en-US" altLang="ja-JP" sz="1600" dirty="0"/>
          </a:p>
          <a:p>
            <a:pPr lvl="2"/>
            <a:r>
              <a:rPr lang="ja-JP" altLang="en-US" sz="1400" dirty="0" smtClean="0"/>
              <a:t>分類器</a:t>
            </a:r>
            <a:r>
              <a:rPr lang="ja-JP" altLang="en-US" sz="1400" dirty="0"/>
              <a:t>作成</a:t>
            </a:r>
            <a:r>
              <a:rPr lang="ja-JP" altLang="en-US" sz="1400" dirty="0" smtClean="0"/>
              <a:t>と</a:t>
            </a:r>
            <a:r>
              <a:rPr lang="ja-JP" altLang="en-US" sz="1400" dirty="0"/>
              <a:t>同時</a:t>
            </a:r>
            <a:r>
              <a:rPr lang="ja-JP" altLang="en-US" sz="1400" dirty="0" smtClean="0"/>
              <a:t>に指定したトレーニングデータを用いた学習も実行される</a:t>
            </a:r>
            <a:endParaRPr lang="en-US" altLang="ja-JP" sz="1400" dirty="0" smtClean="0"/>
          </a:p>
          <a:p>
            <a:endParaRPr lang="en-US" altLang="ja-JP" sz="1800" dirty="0"/>
          </a:p>
          <a:p>
            <a:endParaRPr lang="en-US" altLang="ja-JP" sz="18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REST</a:t>
            </a:r>
            <a:r>
              <a:rPr kumimoji="1" lang="ja-JP" altLang="en-US" dirty="0"/>
              <a:t> </a:t>
            </a:r>
            <a:r>
              <a:rPr kumimoji="1" lang="en-US" altLang="ja-JP" dirty="0" smtClean="0"/>
              <a:t>API</a:t>
            </a:r>
            <a:r>
              <a:rPr kumimoji="1" lang="ja-JP" altLang="en-US" dirty="0" smtClean="0"/>
              <a:t>によって</a:t>
            </a:r>
            <a:r>
              <a:rPr kumimoji="1" lang="en-US" altLang="ja-JP" dirty="0" smtClean="0"/>
              <a:t>NLC</a:t>
            </a:r>
            <a:r>
              <a:rPr kumimoji="1" lang="ja-JP" altLang="en-US" dirty="0" smtClean="0"/>
              <a:t>分類器の作成ができた。</a:t>
            </a:r>
            <a:endParaRPr kumimoji="1" lang="ja-JP" altLang="en-US" dirty="0"/>
          </a:p>
        </p:txBody>
      </p:sp>
      <p:sp>
        <p:nvSpPr>
          <p:cNvPr id="11" name="Rectangle 3"/>
          <p:cNvSpPr>
            <a:spLocks noChangeArrowheads="1"/>
          </p:cNvSpPr>
          <p:nvPr/>
        </p:nvSpPr>
        <p:spPr bwMode="auto">
          <a:xfrm>
            <a:off x="1970882" y="2539368"/>
            <a:ext cx="6366661" cy="861774"/>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curl -x "http://hg-vm-prx-sdc.t.rd.honda.com:8080"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      -</a:t>
            </a:r>
            <a:r>
              <a:rPr lang="en-US" altLang="ja-JP" sz="1000" dirty="0">
                <a:solidFill>
                  <a:schemeClr val="tx1"/>
                </a:solidFill>
                <a:latin typeface="Arial Unicode MS" panose="020B0604020202020204" pitchFamily="50" charset="-128"/>
              </a:rPr>
              <a:t>u "74e78385-0e9e-41a3-8908-50c24fb23970":"G8LeBGBGuIA8"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      -</a:t>
            </a:r>
            <a:r>
              <a:rPr lang="en-US" altLang="ja-JP" sz="1000" dirty="0">
                <a:solidFill>
                  <a:schemeClr val="tx1"/>
                </a:solidFill>
                <a:latin typeface="Arial Unicode MS" panose="020B0604020202020204" pitchFamily="50" charset="-128"/>
              </a:rPr>
              <a:t>F </a:t>
            </a:r>
            <a:r>
              <a:rPr lang="en-US" altLang="ja-JP" sz="1000" dirty="0" err="1">
                <a:solidFill>
                  <a:schemeClr val="tx1"/>
                </a:solidFill>
                <a:latin typeface="Arial Unicode MS" panose="020B0604020202020204" pitchFamily="50" charset="-128"/>
              </a:rPr>
              <a:t>training_data</a:t>
            </a:r>
            <a:r>
              <a:rPr lang="en-US" altLang="ja-JP" sz="1000" dirty="0">
                <a:solidFill>
                  <a:schemeClr val="tx1"/>
                </a:solidFill>
                <a:latin typeface="Arial Unicode MS" panose="020B0604020202020204" pitchFamily="50" charset="-128"/>
              </a:rPr>
              <a:t>=@"E:\nlc_training_hinao_20170807.csv"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      -</a:t>
            </a:r>
            <a:r>
              <a:rPr lang="en-US" altLang="ja-JP" sz="1000" dirty="0">
                <a:solidFill>
                  <a:schemeClr val="tx1"/>
                </a:solidFill>
                <a:latin typeface="Arial Unicode MS" panose="020B0604020202020204" pitchFamily="50" charset="-128"/>
              </a:rPr>
              <a:t>F </a:t>
            </a:r>
            <a:r>
              <a:rPr lang="en-US" altLang="ja-JP" sz="1000" dirty="0" err="1">
                <a:solidFill>
                  <a:schemeClr val="tx1"/>
                </a:solidFill>
                <a:latin typeface="Arial Unicode MS" panose="020B0604020202020204" pitchFamily="50" charset="-128"/>
              </a:rPr>
              <a:t>training_metadata</a:t>
            </a:r>
            <a:r>
              <a:rPr lang="en-US" altLang="ja-JP" sz="1000" dirty="0">
                <a:solidFill>
                  <a:schemeClr val="tx1"/>
                </a:solidFill>
                <a:latin typeface="Arial Unicode MS" panose="020B0604020202020204" pitchFamily="50" charset="-128"/>
              </a:rPr>
              <a:t>="{\"language\":\"ja\",\"name\":\"FE1S_NLC_API_Classifier</a:t>
            </a:r>
            <a:r>
              <a:rPr lang="en-US" altLang="ja-JP" sz="1000" dirty="0" smtClean="0">
                <a:solidFill>
                  <a:schemeClr val="tx1"/>
                </a:solidFill>
                <a:latin typeface="Arial Unicode MS" panose="020B0604020202020204" pitchFamily="50" charset="-128"/>
              </a:rPr>
              <a:t>\"}“</a:t>
            </a:r>
          </a:p>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      "</a:t>
            </a:r>
            <a:r>
              <a:rPr lang="en-US" altLang="ja-JP" sz="1000" dirty="0">
                <a:solidFill>
                  <a:schemeClr val="tx1"/>
                </a:solidFill>
                <a:latin typeface="Arial Unicode MS" panose="020B0604020202020204" pitchFamily="50" charset="-128"/>
              </a:rPr>
              <a:t>https://gateway.watsonplatform.net/natural-language-classifier/</a:t>
            </a:r>
            <a:r>
              <a:rPr lang="en-US" altLang="ja-JP" sz="1000" dirty="0" err="1">
                <a:solidFill>
                  <a:schemeClr val="tx1"/>
                </a:solidFill>
                <a:latin typeface="Arial Unicode MS" panose="020B0604020202020204" pitchFamily="50" charset="-128"/>
              </a:rPr>
              <a:t>api</a:t>
            </a:r>
            <a:r>
              <a:rPr lang="en-US" altLang="ja-JP" sz="1000" dirty="0">
                <a:solidFill>
                  <a:schemeClr val="tx1"/>
                </a:solidFill>
                <a:latin typeface="Arial Unicode MS" panose="020B0604020202020204" pitchFamily="50" charset="-128"/>
              </a:rPr>
              <a:t>/v1/classifiers"</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17" name="テキスト ボックス 16"/>
          <p:cNvSpPr txBox="1"/>
          <p:nvPr/>
        </p:nvSpPr>
        <p:spPr>
          <a:xfrm>
            <a:off x="2048256" y="6496776"/>
            <a:ext cx="184731" cy="369332"/>
          </a:xfrm>
          <a:prstGeom prst="rect">
            <a:avLst/>
          </a:prstGeom>
          <a:noFill/>
        </p:spPr>
        <p:txBody>
          <a:bodyPr wrap="none" rtlCol="0">
            <a:spAutoFit/>
          </a:bodyPr>
          <a:lstStyle/>
          <a:p>
            <a:endParaRPr kumimoji="1" lang="ja-JP" altLang="en-US" dirty="0"/>
          </a:p>
        </p:txBody>
      </p:sp>
      <p:sp>
        <p:nvSpPr>
          <p:cNvPr id="20" name="Rectangle 3"/>
          <p:cNvSpPr>
            <a:spLocks noChangeArrowheads="1"/>
          </p:cNvSpPr>
          <p:nvPr/>
        </p:nvSpPr>
        <p:spPr bwMode="auto">
          <a:xfrm>
            <a:off x="7508488" y="2539368"/>
            <a:ext cx="1986641" cy="861774"/>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プロキシ</a:t>
            </a:r>
            <a:r>
              <a:rPr lang="ja-JP" altLang="en-US" sz="1000" dirty="0" smtClean="0">
                <a:solidFill>
                  <a:schemeClr val="tx1"/>
                </a:solidFill>
                <a:latin typeface="Arial Unicode MS" panose="020B0604020202020204" pitchFamily="50" charset="-128"/>
              </a:rPr>
              <a:t>設定</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kumimoji="0" lang="ja-JP" altLang="en-US" sz="1000" b="0" i="0" u="none" strike="noStrike" cap="none" normalizeH="0" baseline="0" dirty="0" smtClean="0">
                <a:ln>
                  <a:noFill/>
                </a:ln>
                <a:solidFill>
                  <a:schemeClr val="tx1"/>
                </a:solidFill>
                <a:effectLst/>
                <a:latin typeface="Arial Unicode MS" panose="020B0604020202020204" pitchFamily="50" charset="-128"/>
              </a:rPr>
              <a:t>サービス資格情報</a:t>
            </a:r>
            <a:endParaRPr kumimoji="0" lang="en-US" altLang="ja-JP" sz="1000" b="0" i="0" u="none" strike="noStrike" cap="none" normalizeH="0" baseline="0" dirty="0" smtClean="0">
              <a:ln>
                <a:noFill/>
              </a:ln>
              <a:solidFill>
                <a:schemeClr val="tx1"/>
              </a:solidFill>
              <a:effectLst/>
              <a:latin typeface="Arial Unicode MS" panose="020B0604020202020204" pitchFamily="50" charset="-128"/>
            </a:endParaRPr>
          </a:p>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トレーニングデータ</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kumimoji="0" lang="ja-JP" altLang="en-US" sz="1000" b="0" i="0" u="none" strike="noStrike" cap="none" normalizeH="0" baseline="0" dirty="0" smtClean="0">
                <a:ln>
                  <a:noFill/>
                </a:ln>
                <a:solidFill>
                  <a:schemeClr val="tx1"/>
                </a:solidFill>
                <a:effectLst/>
                <a:latin typeface="Arial Unicode MS" panose="020B0604020202020204" pitchFamily="50" charset="-128"/>
              </a:rPr>
              <a:t>メタデータ（言語、分類器名</a:t>
            </a:r>
            <a:r>
              <a:rPr kumimoji="0" lang="ja-JP" altLang="en-US" sz="1000" b="0" i="0" u="none" strike="noStrike" cap="none" normalizeH="0" baseline="0" dirty="0" smtClean="0">
                <a:ln>
                  <a:noFill/>
                </a:ln>
                <a:solidFill>
                  <a:schemeClr val="tx1"/>
                </a:solidFill>
                <a:effectLst/>
                <a:latin typeface="Arial Unicode MS" panose="020B0604020202020204" pitchFamily="50" charset="-128"/>
              </a:rPr>
              <a:t>）</a:t>
            </a:r>
            <a:endParaRPr kumimoji="0" lang="en-US" altLang="ja-JP" sz="1000" b="0" i="0" u="none" strike="noStrike" cap="none" normalizeH="0" baseline="0" dirty="0" smtClean="0">
              <a:ln>
                <a:noFill/>
              </a:ln>
              <a:solidFill>
                <a:schemeClr val="tx1"/>
              </a:solidFill>
              <a:effectLst/>
              <a:latin typeface="Arial Unicode MS" panose="020B0604020202020204" pitchFamily="50" charset="-128"/>
            </a:endParaRPr>
          </a:p>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UR</a:t>
            </a:r>
            <a:r>
              <a:rPr lang="en-US" altLang="ja-JP" sz="1000" dirty="0">
                <a:solidFill>
                  <a:schemeClr val="tx1"/>
                </a:solidFill>
                <a:latin typeface="Arial Unicode MS" panose="020B0604020202020204" pitchFamily="50" charset="-128"/>
              </a:rPr>
              <a:t>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pic>
        <p:nvPicPr>
          <p:cNvPr id="19" name="図 18"/>
          <p:cNvPicPr>
            <a:picLocks noChangeAspect="1"/>
          </p:cNvPicPr>
          <p:nvPr/>
        </p:nvPicPr>
        <p:blipFill>
          <a:blip r:embed="rId2"/>
          <a:stretch>
            <a:fillRect/>
          </a:stretch>
        </p:blipFill>
        <p:spPr>
          <a:xfrm>
            <a:off x="1970882" y="3922775"/>
            <a:ext cx="7973568" cy="1537073"/>
          </a:xfrm>
          <a:prstGeom prst="rect">
            <a:avLst/>
          </a:prstGeom>
        </p:spPr>
      </p:pic>
      <p:sp>
        <p:nvSpPr>
          <p:cNvPr id="22" name="Rectangle 3"/>
          <p:cNvSpPr>
            <a:spLocks noChangeArrowheads="1"/>
          </p:cNvSpPr>
          <p:nvPr/>
        </p:nvSpPr>
        <p:spPr bwMode="auto">
          <a:xfrm>
            <a:off x="4208115" y="4360173"/>
            <a:ext cx="3209498" cy="246221"/>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分類器</a:t>
            </a:r>
            <a:r>
              <a:rPr lang="en-US" altLang="ja-JP" sz="1000" dirty="0" smtClean="0">
                <a:solidFill>
                  <a:schemeClr val="tx1"/>
                </a:solidFill>
                <a:latin typeface="Arial Unicode MS" panose="020B0604020202020204" pitchFamily="50" charset="-128"/>
              </a:rPr>
              <a:t>ID</a:t>
            </a:r>
            <a:r>
              <a:rPr lang="ja-JP" altLang="en-US" sz="1000" dirty="0" smtClean="0">
                <a:solidFill>
                  <a:schemeClr val="tx1"/>
                </a:solidFill>
                <a:latin typeface="Arial Unicode MS" panose="020B0604020202020204" pitchFamily="50" charset="-128"/>
              </a:rPr>
              <a:t>→今後この分類器はこの</a:t>
            </a:r>
            <a:r>
              <a:rPr lang="en-US" altLang="ja-JP" sz="1000" dirty="0" smtClean="0">
                <a:solidFill>
                  <a:schemeClr val="tx1"/>
                </a:solidFill>
                <a:latin typeface="Arial Unicode MS" panose="020B0604020202020204" pitchFamily="50" charset="-128"/>
              </a:rPr>
              <a:t>ID</a:t>
            </a:r>
            <a:r>
              <a:rPr lang="ja-JP" altLang="en-US" sz="1000" dirty="0" smtClean="0">
                <a:solidFill>
                  <a:schemeClr val="tx1"/>
                </a:solidFill>
                <a:latin typeface="Arial Unicode MS" panose="020B0604020202020204" pitchFamily="50" charset="-128"/>
              </a:rPr>
              <a:t>を用いて操作する</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23" name="Rectangle 3"/>
          <p:cNvSpPr>
            <a:spLocks noChangeArrowheads="1"/>
          </p:cNvSpPr>
          <p:nvPr/>
        </p:nvSpPr>
        <p:spPr bwMode="auto">
          <a:xfrm>
            <a:off x="8040059" y="4775920"/>
            <a:ext cx="840593" cy="246221"/>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分類器</a:t>
            </a:r>
            <a:r>
              <a:rPr lang="en-US" altLang="ja-JP" sz="1000" dirty="0" smtClean="0">
                <a:solidFill>
                  <a:schemeClr val="tx1"/>
                </a:solidFill>
                <a:latin typeface="Arial Unicode MS" panose="020B0604020202020204" pitchFamily="50" charset="-128"/>
              </a:rPr>
              <a:t>URL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pic>
        <p:nvPicPr>
          <p:cNvPr id="21" name="図 20"/>
          <p:cNvPicPr>
            <a:picLocks noChangeAspect="1"/>
          </p:cNvPicPr>
          <p:nvPr/>
        </p:nvPicPr>
        <p:blipFill>
          <a:blip r:embed="rId3"/>
          <a:stretch>
            <a:fillRect/>
          </a:stretch>
        </p:blipFill>
        <p:spPr>
          <a:xfrm>
            <a:off x="9105088" y="4746531"/>
            <a:ext cx="3076596" cy="1405551"/>
          </a:xfrm>
          <a:prstGeom prst="rect">
            <a:avLst/>
          </a:prstGeom>
        </p:spPr>
      </p:pic>
      <p:sp>
        <p:nvSpPr>
          <p:cNvPr id="25" name="テキスト ボックス 24"/>
          <p:cNvSpPr txBox="1"/>
          <p:nvPr/>
        </p:nvSpPr>
        <p:spPr>
          <a:xfrm>
            <a:off x="9826551" y="4464142"/>
            <a:ext cx="2355132" cy="307777"/>
          </a:xfrm>
          <a:prstGeom prst="rect">
            <a:avLst/>
          </a:prstGeom>
          <a:noFill/>
        </p:spPr>
        <p:txBody>
          <a:bodyPr wrap="none" rtlCol="0">
            <a:spAutoFit/>
          </a:bodyPr>
          <a:lstStyle/>
          <a:p>
            <a:r>
              <a:rPr kumimoji="1" lang="en-US" altLang="ja-JP" sz="1400" dirty="0" smtClean="0">
                <a:solidFill>
                  <a:schemeClr val="accent1"/>
                </a:solidFill>
              </a:rPr>
              <a:t>Bluemix</a:t>
            </a:r>
            <a:r>
              <a:rPr kumimoji="1" lang="ja-JP" altLang="en-US" sz="1400" dirty="0" smtClean="0">
                <a:solidFill>
                  <a:schemeClr val="accent1"/>
                </a:solidFill>
              </a:rPr>
              <a:t>の</a:t>
            </a:r>
            <a:r>
              <a:rPr kumimoji="1" lang="en-US" altLang="ja-JP" sz="1400" dirty="0" smtClean="0">
                <a:solidFill>
                  <a:schemeClr val="accent1"/>
                </a:solidFill>
              </a:rPr>
              <a:t>GUI</a:t>
            </a:r>
            <a:r>
              <a:rPr kumimoji="1" lang="ja-JP" altLang="en-US" sz="1400" dirty="0" err="1" smtClean="0">
                <a:solidFill>
                  <a:schemeClr val="accent1"/>
                </a:solidFill>
              </a:rPr>
              <a:t>での</a:t>
            </a:r>
            <a:r>
              <a:rPr kumimoji="1" lang="ja-JP" altLang="en-US" sz="1400" dirty="0" smtClean="0">
                <a:solidFill>
                  <a:schemeClr val="accent1"/>
                </a:solidFill>
              </a:rPr>
              <a:t>確認結果</a:t>
            </a:r>
            <a:endParaRPr kumimoji="1" lang="ja-JP" altLang="en-US" sz="1400" dirty="0">
              <a:solidFill>
                <a:schemeClr val="accent1"/>
              </a:solidFill>
            </a:endParaRPr>
          </a:p>
        </p:txBody>
      </p:sp>
    </p:spTree>
    <p:extLst>
      <p:ext uri="{BB962C8B-B14F-4D97-AF65-F5344CB8AC3E}">
        <p14:creationId xmlns:p14="http://schemas.microsoft.com/office/powerpoint/2010/main" val="118831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1.1</a:t>
            </a:r>
            <a:r>
              <a:rPr lang="ja-JP" altLang="en-US" dirty="0"/>
              <a:t> </a:t>
            </a:r>
            <a:r>
              <a:rPr lang="en-US" altLang="ja-JP" dirty="0" smtClean="0"/>
              <a:t>Watson</a:t>
            </a:r>
            <a:r>
              <a:rPr lang="ja-JP" altLang="en-US" dirty="0" smtClean="0"/>
              <a:t>は人工知能ですか？</a:t>
            </a:r>
            <a:endParaRPr kumimoji="1" lang="ja-JP" altLang="en-US" dirty="0"/>
          </a:p>
        </p:txBody>
      </p:sp>
      <p:sp>
        <p:nvSpPr>
          <p:cNvPr id="3" name="コンテンツ プレースホルダー 2"/>
          <p:cNvSpPr>
            <a:spLocks noGrp="1"/>
          </p:cNvSpPr>
          <p:nvPr>
            <p:ph idx="1"/>
          </p:nvPr>
        </p:nvSpPr>
        <p:spPr/>
        <p:txBody>
          <a:bodyPr>
            <a:noAutofit/>
          </a:bodyPr>
          <a:lstStyle/>
          <a:p>
            <a:r>
              <a:rPr kumimoji="1" lang="ja-JP" altLang="en-US" sz="1600" dirty="0" smtClean="0"/>
              <a:t>人工知能の</a:t>
            </a:r>
            <a:r>
              <a:rPr kumimoji="1" lang="en-US" altLang="ja-JP" sz="1600" dirty="0" smtClean="0"/>
              <a:t>FE1S</a:t>
            </a:r>
            <a:r>
              <a:rPr kumimoji="1" lang="ja-JP" altLang="en-US" sz="1600" dirty="0" smtClean="0"/>
              <a:t>における定義（</a:t>
            </a:r>
            <a:r>
              <a:rPr kumimoji="1" lang="en-US" altLang="ja-JP" sz="1600" dirty="0" smtClean="0"/>
              <a:t>AR1</a:t>
            </a:r>
            <a:r>
              <a:rPr kumimoji="1" lang="ja-JP" altLang="en-US" sz="1600" dirty="0" smtClean="0"/>
              <a:t>評価資料より）</a:t>
            </a:r>
            <a:endParaRPr kumimoji="1" lang="en-US" altLang="ja-JP" sz="1600" dirty="0" smtClean="0"/>
          </a:p>
          <a:p>
            <a:pPr lvl="1"/>
            <a:r>
              <a:rPr lang="ja-JP" altLang="en-US" sz="1600" dirty="0">
                <a:solidFill>
                  <a:srgbClr val="0070C0"/>
                </a:solidFill>
                <a:latin typeface="+mn-ea"/>
                <a:cs typeface="Meiryo UI" pitchFamily="50" charset="-128"/>
              </a:rPr>
              <a:t>人間を含む生物が</a:t>
            </a:r>
            <a:r>
              <a:rPr lang="ja-JP" altLang="en-US" sz="1600" dirty="0" smtClean="0">
                <a:solidFill>
                  <a:srgbClr val="0070C0"/>
                </a:solidFill>
                <a:latin typeface="+mn-ea"/>
                <a:cs typeface="Meiryo UI" pitchFamily="50" charset="-128"/>
              </a:rPr>
              <a:t>行って</a:t>
            </a:r>
            <a:r>
              <a:rPr lang="ja-JP" altLang="en-US" sz="1600" dirty="0">
                <a:solidFill>
                  <a:srgbClr val="0070C0"/>
                </a:solidFill>
                <a:latin typeface="+mn-ea"/>
                <a:cs typeface="Meiryo UI" pitchFamily="50" charset="-128"/>
              </a:rPr>
              <a:t>いる様々な問題解決を自動的に行えるようにした</a:t>
            </a:r>
            <a:r>
              <a:rPr lang="ja-JP" altLang="en-US" sz="1600" dirty="0" smtClean="0">
                <a:solidFill>
                  <a:srgbClr val="0070C0"/>
                </a:solidFill>
                <a:latin typeface="+mn-ea"/>
                <a:cs typeface="Meiryo UI" pitchFamily="50" charset="-128"/>
              </a:rPr>
              <a:t>プログラム</a:t>
            </a:r>
            <a:endParaRPr lang="en-US" altLang="ja-JP" sz="1600" dirty="0" smtClean="0">
              <a:solidFill>
                <a:srgbClr val="0070C0"/>
              </a:solidFill>
              <a:latin typeface="+mn-ea"/>
              <a:cs typeface="Meiryo UI" pitchFamily="50" charset="-128"/>
            </a:endParaRPr>
          </a:p>
          <a:p>
            <a:pPr lvl="1"/>
            <a:endParaRPr lang="en-US" altLang="ja-JP" sz="1600" b="1" dirty="0">
              <a:solidFill>
                <a:srgbClr val="0070C0"/>
              </a:solidFill>
              <a:latin typeface="+mn-ea"/>
              <a:cs typeface="Meiryo UI" pitchFamily="50" charset="-128"/>
            </a:endParaRPr>
          </a:p>
          <a:p>
            <a:pPr marL="45720" indent="0">
              <a:buNone/>
            </a:pPr>
            <a:endParaRPr lang="en-US" altLang="ja-JP" sz="1600" b="1" dirty="0">
              <a:solidFill>
                <a:srgbClr val="0070C0"/>
              </a:solidFill>
              <a:latin typeface="+mn-ea"/>
              <a:cs typeface="Meiryo UI" pitchFamily="50" charset="-128"/>
            </a:endParaRPr>
          </a:p>
          <a:p>
            <a:r>
              <a:rPr lang="en-US" altLang="ja-JP" sz="1600" dirty="0" smtClean="0">
                <a:solidFill>
                  <a:schemeClr val="tx2"/>
                </a:solidFill>
                <a:latin typeface="+mn-ea"/>
                <a:cs typeface="Meiryo UI" pitchFamily="50" charset="-128"/>
              </a:rPr>
              <a:t>IBM</a:t>
            </a:r>
            <a:r>
              <a:rPr lang="ja-JP" altLang="en-US" sz="1600" dirty="0" smtClean="0">
                <a:solidFill>
                  <a:schemeClr val="tx2"/>
                </a:solidFill>
                <a:latin typeface="+mn-ea"/>
                <a:cs typeface="Meiryo UI" pitchFamily="50" charset="-128"/>
              </a:rPr>
              <a:t>による</a:t>
            </a:r>
            <a:r>
              <a:rPr lang="en-US" altLang="ja-JP" sz="1600" dirty="0" smtClean="0">
                <a:solidFill>
                  <a:schemeClr val="tx2"/>
                </a:solidFill>
                <a:latin typeface="+mn-ea"/>
                <a:cs typeface="Meiryo UI" pitchFamily="50" charset="-128"/>
              </a:rPr>
              <a:t>Watson</a:t>
            </a:r>
            <a:r>
              <a:rPr lang="ja-JP" altLang="en-US" sz="1600" dirty="0" smtClean="0">
                <a:solidFill>
                  <a:schemeClr val="tx2"/>
                </a:solidFill>
                <a:latin typeface="+mn-ea"/>
                <a:cs typeface="Meiryo UI" pitchFamily="50" charset="-128"/>
              </a:rPr>
              <a:t>の定義</a:t>
            </a:r>
            <a:endParaRPr lang="en-US" altLang="ja-JP" sz="1600" dirty="0" smtClean="0"/>
          </a:p>
          <a:p>
            <a:pPr lvl="1"/>
            <a:r>
              <a:rPr lang="ja-JP" altLang="en-US" sz="1600" dirty="0" smtClean="0">
                <a:solidFill>
                  <a:srgbClr val="0070C0"/>
                </a:solidFill>
                <a:latin typeface="Meiryo UI" pitchFamily="50" charset="-128"/>
                <a:cs typeface="Meiryo UI" pitchFamily="50" charset="-128"/>
              </a:rPr>
              <a:t>自然</a:t>
            </a:r>
            <a:r>
              <a:rPr lang="ja-JP" altLang="en-US" sz="1600" dirty="0">
                <a:solidFill>
                  <a:srgbClr val="0070C0"/>
                </a:solidFill>
                <a:latin typeface="Meiryo UI" pitchFamily="50" charset="-128"/>
                <a:cs typeface="Meiryo UI" pitchFamily="50" charset="-128"/>
              </a:rPr>
              <a:t>言語処理と機械学習を使用して、大量の非構造化データから洞察を明らかにするテクノロジー・</a:t>
            </a:r>
            <a:r>
              <a:rPr lang="ja-JP" altLang="en-US" sz="1600" dirty="0" smtClean="0">
                <a:solidFill>
                  <a:srgbClr val="0070C0"/>
                </a:solidFill>
                <a:latin typeface="Meiryo UI" pitchFamily="50" charset="-128"/>
                <a:cs typeface="Meiryo UI" pitchFamily="50" charset="-128"/>
              </a:rPr>
              <a:t>プラットフォーム</a:t>
            </a:r>
            <a:endParaRPr lang="en-US" altLang="ja-JP" sz="1600" dirty="0" smtClean="0">
              <a:solidFill>
                <a:srgbClr val="0070C0"/>
              </a:solidFill>
              <a:latin typeface="Meiryo UI" pitchFamily="50" charset="-128"/>
              <a:cs typeface="Meiryo UI" pitchFamily="50" charset="-128"/>
            </a:endParaRPr>
          </a:p>
          <a:p>
            <a:pPr lvl="1"/>
            <a:endParaRPr lang="en-US" altLang="ja-JP" sz="1600" dirty="0">
              <a:solidFill>
                <a:srgbClr val="0070C0"/>
              </a:solidFill>
              <a:latin typeface="Meiryo UI" pitchFamily="50" charset="-128"/>
              <a:cs typeface="Meiryo UI" pitchFamily="50" charset="-128"/>
            </a:endParaRPr>
          </a:p>
          <a:p>
            <a:pPr marL="45720" indent="0">
              <a:buNone/>
            </a:pPr>
            <a:endParaRPr lang="en-US" altLang="ja-JP" sz="1600" dirty="0" smtClean="0">
              <a:solidFill>
                <a:schemeClr val="tx2"/>
              </a:solidFill>
              <a:latin typeface="Meiryo UI" pitchFamily="50" charset="-128"/>
              <a:cs typeface="Meiryo UI" pitchFamily="50" charset="-128"/>
            </a:endParaRPr>
          </a:p>
          <a:p>
            <a:r>
              <a:rPr lang="en-US" altLang="ja-JP" sz="1600" dirty="0">
                <a:solidFill>
                  <a:schemeClr val="tx2"/>
                </a:solidFill>
                <a:latin typeface="Meiryo UI" pitchFamily="50" charset="-128"/>
                <a:cs typeface="Meiryo UI" pitchFamily="50" charset="-128"/>
              </a:rPr>
              <a:t>IBM</a:t>
            </a:r>
            <a:r>
              <a:rPr lang="ja-JP" altLang="en-US" sz="1600" dirty="0">
                <a:solidFill>
                  <a:schemeClr val="tx2"/>
                </a:solidFill>
                <a:latin typeface="Meiryo UI" pitchFamily="50" charset="-128"/>
                <a:cs typeface="Meiryo UI" pitchFamily="50" charset="-128"/>
              </a:rPr>
              <a:t>は、</a:t>
            </a:r>
            <a:r>
              <a:rPr lang="en-US" altLang="ja-JP" sz="1600" dirty="0">
                <a:solidFill>
                  <a:schemeClr val="tx2"/>
                </a:solidFill>
                <a:latin typeface="Meiryo UI" pitchFamily="50" charset="-128"/>
                <a:cs typeface="Meiryo UI" pitchFamily="50" charset="-128"/>
              </a:rPr>
              <a:t>AI</a:t>
            </a:r>
            <a:r>
              <a:rPr lang="ja-JP" altLang="en-US" sz="1600" dirty="0">
                <a:solidFill>
                  <a:schemeClr val="tx2"/>
                </a:solidFill>
                <a:latin typeface="Meiryo UI" pitchFamily="50" charset="-128"/>
                <a:cs typeface="Meiryo UI" pitchFamily="50" charset="-128"/>
              </a:rPr>
              <a:t>を「</a:t>
            </a:r>
            <a:r>
              <a:rPr lang="en-US" altLang="ja-JP" sz="1600" dirty="0">
                <a:solidFill>
                  <a:schemeClr val="tx2"/>
                </a:solidFill>
                <a:latin typeface="Meiryo UI" pitchFamily="50" charset="-128"/>
                <a:cs typeface="Meiryo UI" pitchFamily="50" charset="-128"/>
              </a:rPr>
              <a:t>Artificial Intelligence</a:t>
            </a:r>
            <a:r>
              <a:rPr lang="ja-JP" altLang="en-US" sz="1600" dirty="0">
                <a:solidFill>
                  <a:schemeClr val="tx2"/>
                </a:solidFill>
                <a:latin typeface="Meiryo UI" pitchFamily="50" charset="-128"/>
                <a:cs typeface="Meiryo UI" pitchFamily="50" charset="-128"/>
              </a:rPr>
              <a:t>（人工知能）」ではなく、「</a:t>
            </a:r>
            <a:r>
              <a:rPr lang="en-US" altLang="ja-JP" sz="1600" dirty="0">
                <a:solidFill>
                  <a:schemeClr val="tx2"/>
                </a:solidFill>
                <a:latin typeface="Meiryo UI" pitchFamily="50" charset="-128"/>
                <a:cs typeface="Meiryo UI" pitchFamily="50" charset="-128"/>
              </a:rPr>
              <a:t>Augmented Intelligence </a:t>
            </a:r>
            <a:r>
              <a:rPr lang="ja-JP" altLang="en-US" sz="1600" dirty="0">
                <a:solidFill>
                  <a:schemeClr val="tx2"/>
                </a:solidFill>
                <a:latin typeface="Meiryo UI" pitchFamily="50" charset="-128"/>
                <a:cs typeface="Meiryo UI" pitchFamily="50" charset="-128"/>
              </a:rPr>
              <a:t>（拡張知能）」として人間の知識を拡張し増強するものと定義し、</a:t>
            </a:r>
            <a:r>
              <a:rPr lang="en-US" altLang="ja-JP" sz="1600" dirty="0">
                <a:solidFill>
                  <a:schemeClr val="tx2"/>
                </a:solidFill>
                <a:latin typeface="Meiryo UI" pitchFamily="50" charset="-128"/>
                <a:cs typeface="Meiryo UI" pitchFamily="50" charset="-128"/>
              </a:rPr>
              <a:t>IBM Watson</a:t>
            </a:r>
            <a:r>
              <a:rPr lang="ja-JP" altLang="en-US" sz="1600" dirty="0">
                <a:solidFill>
                  <a:schemeClr val="tx2"/>
                </a:solidFill>
                <a:latin typeface="Meiryo UI" pitchFamily="50" charset="-128"/>
                <a:cs typeface="Meiryo UI" pitchFamily="50" charset="-128"/>
              </a:rPr>
              <a:t>を中核とするコグニティブ・ソリューションと</a:t>
            </a:r>
            <a:r>
              <a:rPr lang="ja-JP" altLang="en-US" sz="1600" dirty="0" smtClean="0">
                <a:solidFill>
                  <a:schemeClr val="tx2"/>
                </a:solidFill>
                <a:latin typeface="Meiryo UI" pitchFamily="50" charset="-128"/>
                <a:cs typeface="Meiryo UI" pitchFamily="50" charset="-128"/>
              </a:rPr>
              <a:t>して提供している。</a:t>
            </a:r>
            <a:endParaRPr lang="en-US" altLang="ja-JP" sz="1600" dirty="0" smtClean="0">
              <a:solidFill>
                <a:schemeClr val="tx2"/>
              </a:solidFill>
              <a:latin typeface="Meiryo UI" pitchFamily="50" charset="-128"/>
              <a:cs typeface="Meiryo UI" pitchFamily="50" charset="-128"/>
            </a:endParaRPr>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grpSp>
        <p:nvGrpSpPr>
          <p:cNvPr id="14" name="グループ化 13"/>
          <p:cNvGrpSpPr/>
          <p:nvPr/>
        </p:nvGrpSpPr>
        <p:grpSpPr>
          <a:xfrm>
            <a:off x="1865560" y="2567353"/>
            <a:ext cx="7114318" cy="613509"/>
            <a:chOff x="683568" y="2092786"/>
            <a:chExt cx="7735641" cy="2034033"/>
          </a:xfrm>
        </p:grpSpPr>
        <p:sp>
          <p:nvSpPr>
            <p:cNvPr id="10" name="角丸四角形 9"/>
            <p:cNvSpPr/>
            <p:nvPr/>
          </p:nvSpPr>
          <p:spPr>
            <a:xfrm>
              <a:off x="683568" y="2092786"/>
              <a:ext cx="7735641" cy="2034033"/>
            </a:xfrm>
            <a:prstGeom prst="roundRect">
              <a:avLst/>
            </a:prstGeom>
            <a:solidFill>
              <a:srgbClr val="FFFFFF">
                <a:alpha val="49804"/>
              </a:srgbClr>
            </a:solidFill>
            <a:ln w="9525" cap="flat" cmpd="sng" algn="ctr">
              <a:solidFill>
                <a:srgbClr val="9FB8CD"/>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black"/>
                </a:solidFill>
                <a:effectLst/>
                <a:uLnTx/>
                <a:uFillTx/>
                <a:latin typeface="Gill Sans MT"/>
                <a:ea typeface="ＭＳ Ｐゴシック" panose="020B0600070205080204" pitchFamily="50" charset="-128"/>
                <a:cs typeface="+mn-cs"/>
              </a:endParaRPr>
            </a:p>
          </p:txBody>
        </p:sp>
        <p:sp>
          <p:nvSpPr>
            <p:cNvPr id="11" name="テキスト ボックス 10"/>
            <p:cNvSpPr txBox="1"/>
            <p:nvPr/>
          </p:nvSpPr>
          <p:spPr>
            <a:xfrm>
              <a:off x="1983440" y="2335195"/>
              <a:ext cx="6122909" cy="982846"/>
            </a:xfrm>
            <a:prstGeom prst="rect">
              <a:avLst/>
            </a:prstGeom>
            <a:noFill/>
          </p:spPr>
          <p:txBody>
            <a:bodyPr wrap="square" rtlCol="0">
              <a:spAutoFit/>
            </a:bodyPr>
            <a:lstStyle/>
            <a:p>
              <a:r>
                <a:rPr kumimoji="1" lang="en-US" altLang="ja-JP" sz="1400" dirty="0">
                  <a:solidFill>
                    <a:prstClr val="black"/>
                  </a:solidFill>
                  <a:latin typeface="Meiryo UI" pitchFamily="50" charset="-128"/>
                  <a:ea typeface="Meiryo UI" pitchFamily="50" charset="-128"/>
                  <a:cs typeface="Meiryo UI" pitchFamily="50" charset="-128"/>
                </a:rPr>
                <a:t>[</a:t>
              </a:r>
              <a:r>
                <a:rPr kumimoji="1" lang="ja-JP" altLang="en-US" sz="1400" dirty="0">
                  <a:solidFill>
                    <a:prstClr val="black"/>
                  </a:solidFill>
                  <a:latin typeface="Meiryo UI" pitchFamily="50" charset="-128"/>
                  <a:ea typeface="Meiryo UI" pitchFamily="50" charset="-128"/>
                  <a:cs typeface="Meiryo UI" pitchFamily="50" charset="-128"/>
                </a:rPr>
                <a:t>自律</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認識</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分類</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予測</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学習</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計画</a:t>
              </a:r>
              <a:r>
                <a:rPr kumimoji="1" lang="en-US" altLang="ja-JP" sz="1400" dirty="0">
                  <a:solidFill>
                    <a:prstClr val="black"/>
                  </a:solidFill>
                  <a:latin typeface="Meiryo UI" pitchFamily="50" charset="-128"/>
                  <a:ea typeface="Meiryo UI" pitchFamily="50" charset="-128"/>
                  <a:cs typeface="Meiryo UI" pitchFamily="50" charset="-128"/>
                </a:rPr>
                <a:t>]</a:t>
              </a:r>
              <a:r>
                <a:rPr kumimoji="1" lang="ja-JP" altLang="en-US" sz="1400" dirty="0">
                  <a:solidFill>
                    <a:prstClr val="black"/>
                  </a:solidFill>
                  <a:latin typeface="Meiryo UI" pitchFamily="50" charset="-128"/>
                  <a:ea typeface="Meiryo UI" pitchFamily="50" charset="-128"/>
                  <a:cs typeface="Meiryo UI" pitchFamily="50" charset="-128"/>
                </a:rPr>
                <a:t> </a:t>
              </a:r>
              <a:r>
                <a:rPr kumimoji="1" lang="en-US" altLang="ja-JP" sz="1400" dirty="0">
                  <a:solidFill>
                    <a:prstClr val="black"/>
                  </a:solidFill>
                  <a:latin typeface="Meiryo UI" pitchFamily="50" charset="-128"/>
                  <a:ea typeface="Meiryo UI" pitchFamily="50" charset="-128"/>
                  <a:cs typeface="Meiryo UI" pitchFamily="50" charset="-128"/>
                </a:rPr>
                <a:t>[</a:t>
              </a:r>
              <a:r>
                <a:rPr kumimoji="1" lang="ja-JP" altLang="en-US" sz="1400" dirty="0">
                  <a:solidFill>
                    <a:prstClr val="black"/>
                  </a:solidFill>
                  <a:latin typeface="Meiryo UI" pitchFamily="50" charset="-128"/>
                  <a:ea typeface="Meiryo UI" pitchFamily="50" charset="-128"/>
                  <a:cs typeface="Meiryo UI" pitchFamily="50" charset="-128"/>
                </a:rPr>
                <a:t>推論</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言語</a:t>
              </a:r>
              <a:r>
                <a:rPr kumimoji="1" lang="en-US" altLang="ja-JP" sz="1400" dirty="0">
                  <a:solidFill>
                    <a:prstClr val="black"/>
                  </a:solidFill>
                  <a:latin typeface="Meiryo UI" pitchFamily="50" charset="-128"/>
                  <a:ea typeface="Meiryo UI" pitchFamily="50" charset="-128"/>
                  <a:cs typeface="Meiryo UI" pitchFamily="50" charset="-128"/>
                </a:rPr>
                <a:t>] [</a:t>
              </a:r>
              <a:r>
                <a:rPr kumimoji="1" lang="ja-JP" altLang="en-US" sz="1400" dirty="0">
                  <a:solidFill>
                    <a:prstClr val="black"/>
                  </a:solidFill>
                  <a:latin typeface="Meiryo UI" pitchFamily="50" charset="-128"/>
                  <a:ea typeface="Meiryo UI" pitchFamily="50" charset="-128"/>
                  <a:cs typeface="Meiryo UI" pitchFamily="50" charset="-128"/>
                </a:rPr>
                <a:t>創造</a:t>
              </a:r>
              <a:r>
                <a:rPr kumimoji="1" lang="en-US" altLang="ja-JP" sz="1400" dirty="0">
                  <a:solidFill>
                    <a:prstClr val="black"/>
                  </a:solidFill>
                  <a:latin typeface="Meiryo UI" pitchFamily="50" charset="-128"/>
                  <a:ea typeface="Meiryo UI" pitchFamily="50" charset="-128"/>
                  <a:cs typeface="Meiryo UI" pitchFamily="50" charset="-128"/>
                </a:rPr>
                <a:t>]</a:t>
              </a:r>
            </a:p>
          </p:txBody>
        </p:sp>
        <p:sp>
          <p:nvSpPr>
            <p:cNvPr id="12" name="テキスト ボックス 11"/>
            <p:cNvSpPr txBox="1"/>
            <p:nvPr/>
          </p:nvSpPr>
          <p:spPr>
            <a:xfrm>
              <a:off x="796502" y="2229251"/>
              <a:ext cx="1048685" cy="1670835"/>
            </a:xfrm>
            <a:prstGeom prst="rect">
              <a:avLst/>
            </a:prstGeom>
            <a:noFill/>
          </p:spPr>
          <p:txBody>
            <a:bodyPr wrap="none" rtlCol="0">
              <a:spAutoFit/>
            </a:bodyPr>
            <a:lstStyle/>
            <a:p>
              <a:pPr algn="ctr"/>
              <a:r>
                <a:rPr kumimoji="1" lang="ja-JP" altLang="en-US" sz="1400" dirty="0">
                  <a:solidFill>
                    <a:prstClr val="black"/>
                  </a:solidFill>
                  <a:latin typeface="Meiryo UI" pitchFamily="50" charset="-128"/>
                  <a:ea typeface="Meiryo UI" pitchFamily="50" charset="-128"/>
                  <a:cs typeface="Meiryo UI" pitchFamily="50" charset="-128"/>
                </a:rPr>
                <a:t>人工知能の</a:t>
              </a:r>
              <a:endParaRPr kumimoji="1" lang="en-US" altLang="ja-JP" sz="1400" dirty="0">
                <a:solidFill>
                  <a:prstClr val="black"/>
                </a:solidFill>
                <a:latin typeface="Meiryo UI" pitchFamily="50" charset="-128"/>
                <a:ea typeface="Meiryo UI" pitchFamily="50" charset="-128"/>
                <a:cs typeface="Meiryo UI" pitchFamily="50" charset="-128"/>
              </a:endParaRPr>
            </a:p>
            <a:p>
              <a:pPr algn="ctr"/>
              <a:r>
                <a:rPr kumimoji="1" lang="ja-JP" altLang="en-US" sz="1400" dirty="0">
                  <a:solidFill>
                    <a:prstClr val="black"/>
                  </a:solidFill>
                  <a:latin typeface="Meiryo UI" pitchFamily="50" charset="-128"/>
                  <a:ea typeface="Meiryo UI" pitchFamily="50" charset="-128"/>
                  <a:cs typeface="Meiryo UI" pitchFamily="50" charset="-128"/>
                </a:rPr>
                <a:t>九つの</a:t>
              </a:r>
              <a:r>
                <a:rPr kumimoji="1" lang="ja-JP" altLang="en-US" sz="1400" dirty="0">
                  <a:solidFill>
                    <a:srgbClr val="C00000"/>
                  </a:solidFill>
                  <a:latin typeface="Meiryo UI" pitchFamily="50" charset="-128"/>
                  <a:ea typeface="Meiryo UI" pitchFamily="50" charset="-128"/>
                  <a:cs typeface="Meiryo UI" pitchFamily="50" charset="-128"/>
                </a:rPr>
                <a:t>特徴</a:t>
              </a:r>
            </a:p>
          </p:txBody>
        </p:sp>
      </p:grpSp>
      <p:grpSp>
        <p:nvGrpSpPr>
          <p:cNvPr id="15" name="グループ化 14"/>
          <p:cNvGrpSpPr/>
          <p:nvPr/>
        </p:nvGrpSpPr>
        <p:grpSpPr>
          <a:xfrm>
            <a:off x="1865560" y="4357075"/>
            <a:ext cx="7114318" cy="613509"/>
            <a:chOff x="683568" y="2092787"/>
            <a:chExt cx="7735641" cy="2034033"/>
          </a:xfrm>
        </p:grpSpPr>
        <p:sp>
          <p:nvSpPr>
            <p:cNvPr id="16" name="角丸四角形 15"/>
            <p:cNvSpPr/>
            <p:nvPr/>
          </p:nvSpPr>
          <p:spPr>
            <a:xfrm>
              <a:off x="683568" y="2092787"/>
              <a:ext cx="7735641" cy="2034033"/>
            </a:xfrm>
            <a:prstGeom prst="roundRect">
              <a:avLst/>
            </a:prstGeom>
            <a:solidFill>
              <a:srgbClr val="FFFFFF">
                <a:alpha val="49804"/>
              </a:srgbClr>
            </a:solidFill>
            <a:ln w="9525" cap="flat" cmpd="sng" algn="ctr">
              <a:solidFill>
                <a:srgbClr val="9FB8CD"/>
              </a:solidFill>
              <a:prstDash val="solid"/>
            </a:ln>
            <a:effectLst>
              <a:outerShdw blurRad="381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smtClean="0">
                <a:ln>
                  <a:noFill/>
                </a:ln>
                <a:solidFill>
                  <a:prstClr val="black"/>
                </a:solidFill>
                <a:effectLst/>
                <a:uLnTx/>
                <a:uFillTx/>
                <a:latin typeface="Gill Sans MT"/>
                <a:ea typeface="ＭＳ Ｐゴシック" panose="020B0600070205080204" pitchFamily="50" charset="-128"/>
                <a:cs typeface="+mn-cs"/>
              </a:endParaRPr>
            </a:p>
          </p:txBody>
        </p:sp>
        <p:sp>
          <p:nvSpPr>
            <p:cNvPr id="17" name="テキスト ボックス 16"/>
            <p:cNvSpPr txBox="1"/>
            <p:nvPr/>
          </p:nvSpPr>
          <p:spPr>
            <a:xfrm>
              <a:off x="1983440" y="2335196"/>
              <a:ext cx="6122909" cy="1020407"/>
            </a:xfrm>
            <a:prstGeom prst="rect">
              <a:avLst/>
            </a:prstGeom>
            <a:noFill/>
          </p:spPr>
          <p:txBody>
            <a:bodyPr wrap="square" rtlCol="0">
              <a:spAutoFit/>
            </a:bodyPr>
            <a:lstStyle/>
            <a:p>
              <a:r>
                <a:rPr kumimoji="1" lang="en-US" altLang="ja-JP" sz="1400" dirty="0">
                  <a:solidFill>
                    <a:prstClr val="black"/>
                  </a:solidFill>
                  <a:latin typeface="Meiryo UI" pitchFamily="50" charset="-128"/>
                  <a:ea typeface="Meiryo UI" pitchFamily="50" charset="-128"/>
                  <a:cs typeface="Meiryo UI" pitchFamily="50" charset="-128"/>
                </a:rPr>
                <a:t>[</a:t>
              </a:r>
              <a:r>
                <a:rPr kumimoji="1" lang="ja-JP" altLang="en-US" sz="1400" dirty="0">
                  <a:solidFill>
                    <a:prstClr val="black"/>
                  </a:solidFill>
                  <a:latin typeface="Meiryo UI" pitchFamily="50" charset="-128"/>
                  <a:ea typeface="Meiryo UI" pitchFamily="50" charset="-128"/>
                  <a:cs typeface="Meiryo UI" pitchFamily="50" charset="-128"/>
                </a:rPr>
                <a:t>自律</a:t>
              </a:r>
              <a:r>
                <a:rPr kumimoji="1" lang="en-US" altLang="ja-JP" sz="1400" dirty="0">
                  <a:solidFill>
                    <a:prstClr val="black"/>
                  </a:solidFill>
                  <a:latin typeface="Meiryo UI" pitchFamily="50" charset="-128"/>
                  <a:ea typeface="Meiryo UI" pitchFamily="50" charset="-128"/>
                  <a:cs typeface="Meiryo UI" pitchFamily="50" charset="-128"/>
                </a:rPr>
                <a:t>] </a:t>
              </a:r>
              <a:r>
                <a:rPr kumimoji="1" lang="en-US" altLang="ja-JP" sz="1400" b="1" dirty="0">
                  <a:solidFill>
                    <a:srgbClr val="0070C0"/>
                  </a:solidFill>
                  <a:latin typeface="Meiryo UI" pitchFamily="50" charset="-128"/>
                  <a:ea typeface="Meiryo UI" pitchFamily="50" charset="-128"/>
                  <a:cs typeface="Meiryo UI" pitchFamily="50" charset="-128"/>
                </a:rPr>
                <a:t>[</a:t>
              </a:r>
              <a:r>
                <a:rPr kumimoji="1" lang="ja-JP" altLang="en-US" sz="1400" b="1" dirty="0">
                  <a:solidFill>
                    <a:srgbClr val="0070C0"/>
                  </a:solidFill>
                  <a:latin typeface="Meiryo UI" pitchFamily="50" charset="-128"/>
                  <a:ea typeface="Meiryo UI" pitchFamily="50" charset="-128"/>
                  <a:cs typeface="Meiryo UI" pitchFamily="50" charset="-128"/>
                </a:rPr>
                <a:t>認識</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ja-JP" altLang="en-US" sz="1400" b="1" dirty="0">
                  <a:solidFill>
                    <a:srgbClr val="0070C0"/>
                  </a:solidFill>
                  <a:latin typeface="Meiryo UI" pitchFamily="50" charset="-128"/>
                  <a:ea typeface="Meiryo UI" pitchFamily="50" charset="-128"/>
                  <a:cs typeface="Meiryo UI" pitchFamily="50" charset="-128"/>
                </a:rPr>
                <a:t>分類</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ja-JP" altLang="en-US" sz="1400" b="1" dirty="0">
                  <a:solidFill>
                    <a:srgbClr val="0070C0"/>
                  </a:solidFill>
                  <a:latin typeface="Meiryo UI" pitchFamily="50" charset="-128"/>
                  <a:ea typeface="Meiryo UI" pitchFamily="50" charset="-128"/>
                  <a:cs typeface="Meiryo UI" pitchFamily="50" charset="-128"/>
                </a:rPr>
                <a:t>予測</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ja-JP" altLang="en-US" sz="1400" b="1" dirty="0">
                  <a:solidFill>
                    <a:srgbClr val="0070C0"/>
                  </a:solidFill>
                  <a:latin typeface="Meiryo UI" pitchFamily="50" charset="-128"/>
                  <a:ea typeface="Meiryo UI" pitchFamily="50" charset="-128"/>
                  <a:cs typeface="Meiryo UI" pitchFamily="50" charset="-128"/>
                </a:rPr>
                <a:t>学習</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ja-JP" altLang="en-US" sz="1400" b="1" dirty="0">
                  <a:solidFill>
                    <a:srgbClr val="0070C0"/>
                  </a:solidFill>
                  <a:latin typeface="Meiryo UI" pitchFamily="50" charset="-128"/>
                  <a:ea typeface="Meiryo UI" pitchFamily="50" charset="-128"/>
                  <a:cs typeface="Meiryo UI" pitchFamily="50" charset="-128"/>
                </a:rPr>
                <a:t>計画</a:t>
              </a:r>
              <a:r>
                <a:rPr kumimoji="1" lang="en-US" altLang="ja-JP" sz="1400" b="1" dirty="0">
                  <a:solidFill>
                    <a:srgbClr val="0070C0"/>
                  </a:solidFill>
                  <a:latin typeface="Meiryo UI" pitchFamily="50" charset="-128"/>
                  <a:ea typeface="Meiryo UI" pitchFamily="50" charset="-128"/>
                  <a:cs typeface="Meiryo UI" pitchFamily="50" charset="-128"/>
                </a:rPr>
                <a:t>]</a:t>
              </a:r>
              <a:r>
                <a:rPr kumimoji="1" lang="ja-JP" altLang="en-US" sz="1400" b="1" dirty="0">
                  <a:solidFill>
                    <a:srgbClr val="0070C0"/>
                  </a:solidFill>
                  <a:latin typeface="Meiryo UI" pitchFamily="50" charset="-128"/>
                  <a:ea typeface="Meiryo UI" pitchFamily="50" charset="-128"/>
                  <a:cs typeface="Meiryo UI" pitchFamily="50" charset="-128"/>
                </a:rPr>
                <a:t> </a:t>
              </a:r>
              <a:r>
                <a:rPr kumimoji="1" lang="en-US" altLang="ja-JP" sz="1400" b="1" dirty="0">
                  <a:solidFill>
                    <a:srgbClr val="0070C0"/>
                  </a:solidFill>
                  <a:latin typeface="Meiryo UI" pitchFamily="50" charset="-128"/>
                  <a:ea typeface="Meiryo UI" pitchFamily="50" charset="-128"/>
                  <a:cs typeface="Meiryo UI" pitchFamily="50" charset="-128"/>
                </a:rPr>
                <a:t>[</a:t>
              </a:r>
              <a:r>
                <a:rPr kumimoji="1" lang="ja-JP" altLang="en-US" sz="1400" b="1" dirty="0">
                  <a:solidFill>
                    <a:srgbClr val="0070C0"/>
                  </a:solidFill>
                  <a:latin typeface="Meiryo UI" pitchFamily="50" charset="-128"/>
                  <a:ea typeface="Meiryo UI" pitchFamily="50" charset="-128"/>
                  <a:cs typeface="Meiryo UI" pitchFamily="50" charset="-128"/>
                </a:rPr>
                <a:t>推論</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ja-JP" altLang="en-US" sz="1400" b="1" dirty="0">
                  <a:solidFill>
                    <a:srgbClr val="0070C0"/>
                  </a:solidFill>
                  <a:latin typeface="Meiryo UI" pitchFamily="50" charset="-128"/>
                  <a:ea typeface="Meiryo UI" pitchFamily="50" charset="-128"/>
                  <a:cs typeface="Meiryo UI" pitchFamily="50" charset="-128"/>
                </a:rPr>
                <a:t>言語</a:t>
              </a:r>
              <a:r>
                <a:rPr kumimoji="1" lang="en-US" altLang="ja-JP" sz="1400" b="1" dirty="0">
                  <a:solidFill>
                    <a:srgbClr val="0070C0"/>
                  </a:solidFill>
                  <a:latin typeface="Meiryo UI" pitchFamily="50" charset="-128"/>
                  <a:ea typeface="Meiryo UI" pitchFamily="50" charset="-128"/>
                  <a:cs typeface="Meiryo UI" pitchFamily="50" charset="-128"/>
                </a:rPr>
                <a:t>] </a:t>
              </a:r>
              <a:r>
                <a:rPr kumimoji="1" lang="en-US" altLang="ja-JP" sz="1400" dirty="0">
                  <a:solidFill>
                    <a:prstClr val="black"/>
                  </a:solidFill>
                  <a:latin typeface="Meiryo UI" pitchFamily="50" charset="-128"/>
                  <a:ea typeface="Meiryo UI" pitchFamily="50" charset="-128"/>
                  <a:cs typeface="Meiryo UI" pitchFamily="50" charset="-128"/>
                </a:rPr>
                <a:t>[</a:t>
              </a:r>
              <a:r>
                <a:rPr kumimoji="1" lang="ja-JP" altLang="en-US" sz="1400" dirty="0">
                  <a:solidFill>
                    <a:prstClr val="black"/>
                  </a:solidFill>
                  <a:latin typeface="Meiryo UI" pitchFamily="50" charset="-128"/>
                  <a:ea typeface="Meiryo UI" pitchFamily="50" charset="-128"/>
                  <a:cs typeface="Meiryo UI" pitchFamily="50" charset="-128"/>
                </a:rPr>
                <a:t>創造</a:t>
              </a:r>
              <a:r>
                <a:rPr kumimoji="1" lang="en-US" altLang="ja-JP" sz="1400" dirty="0">
                  <a:solidFill>
                    <a:prstClr val="black"/>
                  </a:solidFill>
                  <a:latin typeface="Meiryo UI" pitchFamily="50" charset="-128"/>
                  <a:ea typeface="Meiryo UI" pitchFamily="50" charset="-128"/>
                  <a:cs typeface="Meiryo UI" pitchFamily="50" charset="-128"/>
                </a:rPr>
                <a:t>]</a:t>
              </a:r>
            </a:p>
          </p:txBody>
        </p:sp>
        <p:sp>
          <p:nvSpPr>
            <p:cNvPr id="18" name="テキスト ボックス 17"/>
            <p:cNvSpPr txBox="1"/>
            <p:nvPr/>
          </p:nvSpPr>
          <p:spPr>
            <a:xfrm>
              <a:off x="796502" y="2229251"/>
              <a:ext cx="1048685" cy="1670835"/>
            </a:xfrm>
            <a:prstGeom prst="rect">
              <a:avLst/>
            </a:prstGeom>
            <a:noFill/>
          </p:spPr>
          <p:txBody>
            <a:bodyPr wrap="none" rtlCol="0">
              <a:spAutoFit/>
            </a:bodyPr>
            <a:lstStyle/>
            <a:p>
              <a:pPr algn="ctr"/>
              <a:r>
                <a:rPr kumimoji="1" lang="ja-JP" altLang="en-US" sz="1400" dirty="0">
                  <a:solidFill>
                    <a:prstClr val="black"/>
                  </a:solidFill>
                  <a:latin typeface="Meiryo UI" pitchFamily="50" charset="-128"/>
                  <a:ea typeface="Meiryo UI" pitchFamily="50" charset="-128"/>
                  <a:cs typeface="Meiryo UI" pitchFamily="50" charset="-128"/>
                </a:rPr>
                <a:t>人工知能の</a:t>
              </a:r>
              <a:endParaRPr kumimoji="1" lang="en-US" altLang="ja-JP" sz="1400" dirty="0">
                <a:solidFill>
                  <a:prstClr val="black"/>
                </a:solidFill>
                <a:latin typeface="Meiryo UI" pitchFamily="50" charset="-128"/>
                <a:ea typeface="Meiryo UI" pitchFamily="50" charset="-128"/>
                <a:cs typeface="Meiryo UI" pitchFamily="50" charset="-128"/>
              </a:endParaRPr>
            </a:p>
            <a:p>
              <a:pPr algn="ctr"/>
              <a:r>
                <a:rPr kumimoji="1" lang="ja-JP" altLang="en-US" sz="1400" dirty="0">
                  <a:solidFill>
                    <a:prstClr val="black"/>
                  </a:solidFill>
                  <a:latin typeface="Meiryo UI" pitchFamily="50" charset="-128"/>
                  <a:ea typeface="Meiryo UI" pitchFamily="50" charset="-128"/>
                  <a:cs typeface="Meiryo UI" pitchFamily="50" charset="-128"/>
                </a:rPr>
                <a:t>九つの</a:t>
              </a:r>
              <a:r>
                <a:rPr kumimoji="1" lang="ja-JP" altLang="en-US" sz="1400" dirty="0">
                  <a:solidFill>
                    <a:srgbClr val="C00000"/>
                  </a:solidFill>
                  <a:latin typeface="Meiryo UI" pitchFamily="50" charset="-128"/>
                  <a:ea typeface="Meiryo UI" pitchFamily="50" charset="-128"/>
                  <a:cs typeface="Meiryo UI" pitchFamily="50" charset="-128"/>
                </a:rPr>
                <a:t>特徴</a:t>
              </a:r>
            </a:p>
          </p:txBody>
        </p:sp>
      </p:grpSp>
      <p:sp>
        <p:nvSpPr>
          <p:cNvPr id="19" name="正方形/長方形 18"/>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FE1S</a:t>
            </a:r>
            <a:r>
              <a:rPr kumimoji="1" lang="ja-JP" altLang="en-US" dirty="0" smtClean="0"/>
              <a:t>の定義に当てはまるため、我々は「</a:t>
            </a:r>
            <a:r>
              <a:rPr kumimoji="1" lang="en-US" altLang="ja-JP" dirty="0" smtClean="0"/>
              <a:t>Watson</a:t>
            </a:r>
            <a:r>
              <a:rPr kumimoji="1" lang="ja-JP" altLang="en-US" dirty="0" smtClean="0"/>
              <a:t>は人工知能である」と判断する。</a:t>
            </a:r>
            <a:endParaRPr kumimoji="1" lang="ja-JP" altLang="en-US" dirty="0"/>
          </a:p>
        </p:txBody>
      </p:sp>
    </p:spTree>
    <p:extLst>
      <p:ext uri="{BB962C8B-B14F-4D97-AF65-F5344CB8AC3E}">
        <p14:creationId xmlns:p14="http://schemas.microsoft.com/office/powerpoint/2010/main" val="14701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600" dirty="0" smtClean="0"/>
              <a:t>NLC</a:t>
            </a:r>
            <a:r>
              <a:rPr lang="ja-JP" altLang="en-US" sz="1600" dirty="0" smtClean="0"/>
              <a:t>による分類</a:t>
            </a:r>
            <a:endParaRPr lang="en-US" altLang="ja-JP" sz="1600" dirty="0" smtClean="0"/>
          </a:p>
          <a:p>
            <a:pPr lvl="1"/>
            <a:r>
              <a:rPr lang="ja-JP" altLang="en-US" sz="1400" dirty="0" smtClean="0"/>
              <a:t>分類</a:t>
            </a:r>
            <a:r>
              <a:rPr lang="ja-JP" altLang="en-US" sz="1400" dirty="0"/>
              <a:t>時</a:t>
            </a:r>
            <a:r>
              <a:rPr lang="ja-JP" altLang="en-US" sz="1400" dirty="0" smtClean="0"/>
              <a:t>は</a:t>
            </a:r>
            <a:r>
              <a:rPr lang="en-US" altLang="ja-JP" sz="1400" dirty="0" smtClean="0"/>
              <a:t>GET</a:t>
            </a:r>
            <a:r>
              <a:rPr lang="ja-JP" altLang="en-US" sz="1400" dirty="0" smtClean="0"/>
              <a:t>メソッドのためブラウザ実行でも可</a:t>
            </a:r>
            <a:endParaRPr lang="en-US" altLang="ja-JP" sz="1400" dirty="0" smtClean="0"/>
          </a:p>
          <a:p>
            <a:pPr marL="365760" lvl="1" indent="0">
              <a:buNone/>
            </a:pPr>
            <a:endParaRPr lang="en-US" altLang="ja-JP" sz="1400" dirty="0" smtClean="0"/>
          </a:p>
          <a:p>
            <a:pPr lvl="1"/>
            <a:r>
              <a:rPr lang="en-US" altLang="ja-JP" sz="1400" dirty="0" err="1" smtClean="0"/>
              <a:t>cURL</a:t>
            </a:r>
            <a:r>
              <a:rPr lang="ja-JP" altLang="en-US" sz="1400" dirty="0" smtClean="0"/>
              <a:t>コマンドももちろん可能</a:t>
            </a:r>
            <a:endParaRPr lang="en-US" altLang="ja-JP" sz="1400" dirty="0" smtClean="0"/>
          </a:p>
          <a:p>
            <a:pPr lvl="1"/>
            <a:endParaRPr lang="en-US" altLang="ja-JP" sz="1400" dirty="0" smtClean="0"/>
          </a:p>
          <a:p>
            <a:pPr lvl="1"/>
            <a:endParaRPr lang="en-US" altLang="ja-JP" sz="1600" dirty="0"/>
          </a:p>
          <a:p>
            <a:pPr marL="365760" lvl="1" indent="0">
              <a:buNone/>
            </a:pPr>
            <a:endParaRPr lang="en-US" altLang="ja-JP" sz="1600" dirty="0"/>
          </a:p>
          <a:p>
            <a:pPr lvl="1"/>
            <a:r>
              <a:rPr lang="ja-JP" altLang="en-US" sz="1600" dirty="0" smtClean="0"/>
              <a:t>実行結果</a:t>
            </a:r>
            <a:endParaRPr lang="en-US" altLang="ja-JP" sz="1600" dirty="0" smtClean="0"/>
          </a:p>
          <a:p>
            <a:endParaRPr lang="en-US" altLang="ja-JP" sz="1800" dirty="0"/>
          </a:p>
          <a:p>
            <a:endParaRPr lang="en-US" altLang="ja-JP" sz="18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REST</a:t>
            </a:r>
            <a:r>
              <a:rPr kumimoji="1" lang="ja-JP" altLang="en-US" dirty="0"/>
              <a:t> </a:t>
            </a:r>
            <a:r>
              <a:rPr kumimoji="1" lang="en-US" altLang="ja-JP" dirty="0"/>
              <a:t>API</a:t>
            </a:r>
            <a:r>
              <a:rPr kumimoji="1" lang="ja-JP" altLang="en-US" dirty="0"/>
              <a:t>に</a:t>
            </a:r>
            <a:r>
              <a:rPr kumimoji="1" lang="ja-JP" altLang="en-US" dirty="0" smtClean="0"/>
              <a:t>よって質問文に対するクラス分類結果を取得できた。</a:t>
            </a:r>
            <a:endParaRPr kumimoji="1" lang="ja-JP" altLang="en-US" dirty="0"/>
          </a:p>
        </p:txBody>
      </p:sp>
      <p:sp>
        <p:nvSpPr>
          <p:cNvPr id="11" name="Rectangle 3"/>
          <p:cNvSpPr>
            <a:spLocks noChangeArrowheads="1"/>
          </p:cNvSpPr>
          <p:nvPr/>
        </p:nvSpPr>
        <p:spPr bwMode="auto">
          <a:xfrm>
            <a:off x="1970882" y="2431788"/>
            <a:ext cx="6366661" cy="400110"/>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https://74e78385-0e9e-41a3-8908-50c24fb23970:G8LeBGBGuIA8@gateway.watsonplatform.net/natural-language-classifier/api/v1/classifiers/ad940ex207-nlc-1389/classify?text=</a:t>
            </a:r>
            <a:r>
              <a:rPr lang="ja-JP" altLang="en-US" sz="1000" dirty="0">
                <a:solidFill>
                  <a:schemeClr val="tx1"/>
                </a:solidFill>
                <a:latin typeface="Arial Unicode MS" panose="020B0604020202020204" pitchFamily="50" charset="-128"/>
              </a:rPr>
              <a:t>マグロのお刺身食べたい</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17" name="テキスト ボックス 16"/>
          <p:cNvSpPr txBox="1"/>
          <p:nvPr/>
        </p:nvSpPr>
        <p:spPr>
          <a:xfrm>
            <a:off x="2048256" y="6496776"/>
            <a:ext cx="184731" cy="369332"/>
          </a:xfrm>
          <a:prstGeom prst="rect">
            <a:avLst/>
          </a:prstGeom>
          <a:noFill/>
        </p:spPr>
        <p:txBody>
          <a:bodyPr wrap="none" rtlCol="0">
            <a:spAutoFit/>
          </a:bodyPr>
          <a:lstStyle/>
          <a:p>
            <a:endParaRPr kumimoji="1" lang="ja-JP" altLang="en-US" dirty="0"/>
          </a:p>
        </p:txBody>
      </p:sp>
      <p:sp>
        <p:nvSpPr>
          <p:cNvPr id="20" name="Rectangle 3"/>
          <p:cNvSpPr>
            <a:spLocks noChangeArrowheads="1"/>
          </p:cNvSpPr>
          <p:nvPr/>
        </p:nvSpPr>
        <p:spPr bwMode="auto">
          <a:xfrm>
            <a:off x="8207936" y="2431788"/>
            <a:ext cx="2867278" cy="407804"/>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text=</a:t>
            </a:r>
            <a:r>
              <a:rPr lang="ja-JP" altLang="en-US" sz="1000" dirty="0" smtClean="0">
                <a:solidFill>
                  <a:schemeClr val="tx1"/>
                </a:solidFill>
                <a:latin typeface="Arial Unicode MS" panose="020B0604020202020204" pitchFamily="50" charset="-128"/>
              </a:rPr>
              <a:t>ここに質問文</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endParaRPr kumimoji="0" lang="ja-JP" altLang="ja-JP" sz="10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3"/>
          <p:cNvSpPr>
            <a:spLocks noChangeArrowheads="1"/>
          </p:cNvSpPr>
          <p:nvPr/>
        </p:nvSpPr>
        <p:spPr bwMode="auto">
          <a:xfrm>
            <a:off x="1970883" y="3116518"/>
            <a:ext cx="6237054" cy="861774"/>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pt-BR" altLang="ja-JP" sz="1000" dirty="0">
                <a:solidFill>
                  <a:schemeClr val="tx1"/>
                </a:solidFill>
                <a:latin typeface="Arial Unicode MS" panose="020B0604020202020204" pitchFamily="50" charset="-128"/>
              </a:rPr>
              <a:t>curl -x "http://hg-vm-prx-sdc.t.rd.honda.com:8080" </a:t>
            </a:r>
          </a:p>
          <a:p>
            <a:pPr eaLnBrk="0" fontAlgn="base" hangingPunct="0">
              <a:spcBef>
                <a:spcPct val="0"/>
              </a:spcBef>
              <a:spcAft>
                <a:spcPct val="0"/>
              </a:spcAft>
            </a:pPr>
            <a:r>
              <a:rPr lang="pt-BR" altLang="ja-JP" sz="1000" dirty="0" smtClean="0">
                <a:solidFill>
                  <a:schemeClr val="tx1"/>
                </a:solidFill>
                <a:latin typeface="Arial Unicode MS" panose="020B0604020202020204" pitchFamily="50" charset="-128"/>
              </a:rPr>
              <a:t>       -</a:t>
            </a:r>
            <a:r>
              <a:rPr lang="pt-BR" altLang="ja-JP" sz="1000" dirty="0">
                <a:solidFill>
                  <a:schemeClr val="tx1"/>
                </a:solidFill>
                <a:latin typeface="Arial Unicode MS" panose="020B0604020202020204" pitchFamily="50" charset="-128"/>
              </a:rPr>
              <a:t>u "74e78385-0e9e-41a3-8908-50c24fb23970":"G8LeBGBGuIA8" </a:t>
            </a:r>
            <a:r>
              <a:rPr lang="pt-BR" altLang="ja-JP" sz="1000" dirty="0" smtClean="0">
                <a:solidFill>
                  <a:schemeClr val="tx1"/>
                </a:solidFill>
                <a:latin typeface="Arial Unicode MS" panose="020B0604020202020204" pitchFamily="50" charset="-128"/>
              </a:rPr>
              <a:t>              </a:t>
            </a:r>
          </a:p>
          <a:p>
            <a:pPr eaLnBrk="0" fontAlgn="base" hangingPunct="0">
              <a:spcBef>
                <a:spcPct val="0"/>
              </a:spcBef>
              <a:spcAft>
                <a:spcPct val="0"/>
              </a:spcAft>
            </a:pPr>
            <a:r>
              <a:rPr lang="pt-BR" altLang="ja-JP" sz="1000" dirty="0">
                <a:solidFill>
                  <a:schemeClr val="tx1"/>
                </a:solidFill>
                <a:latin typeface="Arial Unicode MS" panose="020B0604020202020204" pitchFamily="50" charset="-128"/>
              </a:rPr>
              <a:t> </a:t>
            </a:r>
            <a:r>
              <a:rPr lang="pt-BR" altLang="ja-JP" sz="1000" dirty="0" smtClean="0">
                <a:solidFill>
                  <a:schemeClr val="tx1"/>
                </a:solidFill>
                <a:latin typeface="Arial Unicode MS" panose="020B0604020202020204" pitchFamily="50" charset="-128"/>
              </a:rPr>
              <a:t>      "</a:t>
            </a:r>
            <a:r>
              <a:rPr lang="pt-BR" altLang="ja-JP" sz="1000" dirty="0">
                <a:solidFill>
                  <a:schemeClr val="tx1"/>
                </a:solidFill>
                <a:latin typeface="Arial Unicode MS" panose="020B0604020202020204" pitchFamily="50" charset="-128"/>
              </a:rPr>
              <a:t>https://</a:t>
            </a:r>
            <a:r>
              <a:rPr lang="pt-BR" altLang="ja-JP" sz="1000" dirty="0" smtClean="0">
                <a:solidFill>
                  <a:schemeClr val="tx1"/>
                </a:solidFill>
                <a:latin typeface="Arial Unicode MS" panose="020B0604020202020204" pitchFamily="50" charset="-128"/>
              </a:rPr>
              <a:t>gateway.watsonplatform.net/natural-language-classifier/api/v1/classifiers/ad940ex207-nlc-1389/classify?text</a:t>
            </a:r>
            <a:r>
              <a:rPr lang="pt-BR" altLang="ja-JP" sz="1000" dirty="0">
                <a:solidFill>
                  <a:schemeClr val="tx1"/>
                </a:solidFill>
                <a:latin typeface="Arial Unicode MS" panose="020B0604020202020204" pitchFamily="50" charset="-128"/>
              </a:rPr>
              <a:t>=%e3%83%9e%e3%82%b0%e3%83%ad%e3%81%ae%e3%81%8a%e5%88%ba%e8%ba%ab%e9%a3%9f%e3%81%b9%e3%81%9f%e3%81%84"</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3"/>
          <p:cNvSpPr>
            <a:spLocks noChangeArrowheads="1"/>
          </p:cNvSpPr>
          <p:nvPr/>
        </p:nvSpPr>
        <p:spPr bwMode="auto">
          <a:xfrm>
            <a:off x="8207935" y="3118530"/>
            <a:ext cx="2940430" cy="400110"/>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text=</a:t>
            </a:r>
            <a:r>
              <a:rPr lang="ja-JP" altLang="en-US" sz="1000" dirty="0" smtClean="0">
                <a:solidFill>
                  <a:schemeClr val="tx1"/>
                </a:solidFill>
                <a:latin typeface="Arial Unicode MS" panose="020B0604020202020204" pitchFamily="50" charset="-128"/>
              </a:rPr>
              <a:t>ここに質問文（</a:t>
            </a:r>
            <a:r>
              <a:rPr lang="en-US" altLang="ja-JP" sz="1000" dirty="0" smtClean="0">
                <a:solidFill>
                  <a:schemeClr val="tx1"/>
                </a:solidFill>
                <a:latin typeface="Arial Unicode MS" panose="020B0604020202020204" pitchFamily="50" charset="-128"/>
              </a:rPr>
              <a:t>URL</a:t>
            </a:r>
            <a:r>
              <a:rPr lang="ja-JP" altLang="en-US" sz="1000" dirty="0" smtClean="0">
                <a:solidFill>
                  <a:schemeClr val="tx1"/>
                </a:solidFill>
                <a:latin typeface="Arial Unicode MS" panose="020B0604020202020204" pitchFamily="50" charset="-128"/>
              </a:rPr>
              <a:t>エンコードしておく）</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endParaRPr kumimoji="0" lang="ja-JP" altLang="ja-JP" sz="1000" b="0" i="0" u="none" strike="noStrike" cap="none" normalizeH="0" baseline="0" dirty="0" smtClean="0">
              <a:ln>
                <a:noFill/>
              </a:ln>
              <a:solidFill>
                <a:schemeClr val="tx1"/>
              </a:solidFill>
              <a:effectLst/>
              <a:latin typeface="Arial" panose="020B0604020202020204" pitchFamily="34" charset="0"/>
            </a:endParaRPr>
          </a:p>
        </p:txBody>
      </p:sp>
      <p:pic>
        <p:nvPicPr>
          <p:cNvPr id="5" name="図 4"/>
          <p:cNvPicPr>
            <a:picLocks noChangeAspect="1"/>
          </p:cNvPicPr>
          <p:nvPr/>
        </p:nvPicPr>
        <p:blipFill rotWithShape="1">
          <a:blip r:embed="rId2"/>
          <a:srcRect t="16532" r="64866" b="14041"/>
          <a:stretch/>
        </p:blipFill>
        <p:spPr>
          <a:xfrm>
            <a:off x="8763926" y="4485624"/>
            <a:ext cx="2935316" cy="1743206"/>
          </a:xfrm>
          <a:prstGeom prst="rect">
            <a:avLst/>
          </a:prstGeom>
        </p:spPr>
      </p:pic>
      <p:pic>
        <p:nvPicPr>
          <p:cNvPr id="18" name="図 17"/>
          <p:cNvPicPr>
            <a:picLocks noChangeAspect="1"/>
          </p:cNvPicPr>
          <p:nvPr/>
        </p:nvPicPr>
        <p:blipFill>
          <a:blip r:embed="rId3"/>
          <a:stretch>
            <a:fillRect/>
          </a:stretch>
        </p:blipFill>
        <p:spPr>
          <a:xfrm>
            <a:off x="4864608" y="4485624"/>
            <a:ext cx="3739249" cy="1739612"/>
          </a:xfrm>
          <a:prstGeom prst="rect">
            <a:avLst/>
          </a:prstGeom>
        </p:spPr>
      </p:pic>
      <p:sp>
        <p:nvSpPr>
          <p:cNvPr id="25" name="テキスト ボックス 24"/>
          <p:cNvSpPr txBox="1"/>
          <p:nvPr/>
        </p:nvSpPr>
        <p:spPr>
          <a:xfrm>
            <a:off x="6013522" y="4187963"/>
            <a:ext cx="1441420" cy="307777"/>
          </a:xfrm>
          <a:prstGeom prst="rect">
            <a:avLst/>
          </a:prstGeom>
          <a:noFill/>
        </p:spPr>
        <p:txBody>
          <a:bodyPr wrap="none" rtlCol="0">
            <a:spAutoFit/>
          </a:bodyPr>
          <a:lstStyle/>
          <a:p>
            <a:r>
              <a:rPr kumimoji="1" lang="ja-JP" altLang="en-US" sz="1400" dirty="0" smtClean="0">
                <a:solidFill>
                  <a:schemeClr val="accent1"/>
                </a:solidFill>
              </a:rPr>
              <a:t>ブラウザ実行例</a:t>
            </a:r>
            <a:endParaRPr kumimoji="1" lang="ja-JP" altLang="en-US" sz="1400" dirty="0">
              <a:solidFill>
                <a:schemeClr val="accent1"/>
              </a:solidFill>
            </a:endParaRPr>
          </a:p>
        </p:txBody>
      </p:sp>
      <p:sp>
        <p:nvSpPr>
          <p:cNvPr id="24" name="テキスト ボックス 23"/>
          <p:cNvSpPr txBox="1"/>
          <p:nvPr/>
        </p:nvSpPr>
        <p:spPr>
          <a:xfrm>
            <a:off x="9667968" y="4187963"/>
            <a:ext cx="1127232" cy="307777"/>
          </a:xfrm>
          <a:prstGeom prst="rect">
            <a:avLst/>
          </a:prstGeom>
          <a:noFill/>
        </p:spPr>
        <p:txBody>
          <a:bodyPr wrap="none" rtlCol="0">
            <a:spAutoFit/>
          </a:bodyPr>
          <a:lstStyle/>
          <a:p>
            <a:r>
              <a:rPr kumimoji="1" lang="en-US" altLang="ja-JP" sz="1400" dirty="0" err="1" smtClean="0">
                <a:solidFill>
                  <a:schemeClr val="accent1"/>
                </a:solidFill>
              </a:rPr>
              <a:t>cURL</a:t>
            </a:r>
            <a:r>
              <a:rPr kumimoji="1" lang="ja-JP" altLang="en-US" sz="1400" dirty="0" smtClean="0">
                <a:solidFill>
                  <a:schemeClr val="accent1"/>
                </a:solidFill>
              </a:rPr>
              <a:t>実行例</a:t>
            </a:r>
            <a:endParaRPr kumimoji="1" lang="ja-JP" altLang="en-US" sz="1400" dirty="0">
              <a:solidFill>
                <a:schemeClr val="accent1"/>
              </a:solidFill>
            </a:endParaRPr>
          </a:p>
        </p:txBody>
      </p:sp>
      <p:pic>
        <p:nvPicPr>
          <p:cNvPr id="6" name="図 5"/>
          <p:cNvPicPr>
            <a:picLocks noChangeAspect="1"/>
          </p:cNvPicPr>
          <p:nvPr/>
        </p:nvPicPr>
        <p:blipFill>
          <a:blip r:embed="rId4"/>
          <a:stretch>
            <a:fillRect/>
          </a:stretch>
        </p:blipFill>
        <p:spPr>
          <a:xfrm>
            <a:off x="1768334" y="4495740"/>
            <a:ext cx="2844509" cy="664861"/>
          </a:xfrm>
          <a:prstGeom prst="rect">
            <a:avLst/>
          </a:prstGeom>
        </p:spPr>
        <p:style>
          <a:lnRef idx="2">
            <a:schemeClr val="accent1"/>
          </a:lnRef>
          <a:fillRef idx="1">
            <a:schemeClr val="lt1"/>
          </a:fillRef>
          <a:effectRef idx="0">
            <a:schemeClr val="accent1"/>
          </a:effectRef>
          <a:fontRef idx="minor">
            <a:schemeClr val="dk1"/>
          </a:fontRef>
        </p:style>
      </p:pic>
      <p:sp>
        <p:nvSpPr>
          <p:cNvPr id="26" name="テキスト ボックス 25"/>
          <p:cNvSpPr txBox="1"/>
          <p:nvPr/>
        </p:nvSpPr>
        <p:spPr>
          <a:xfrm>
            <a:off x="3988367" y="4591614"/>
            <a:ext cx="697627" cy="246221"/>
          </a:xfrm>
          <a:prstGeom prst="rect">
            <a:avLst/>
          </a:prstGeom>
          <a:noFill/>
        </p:spPr>
        <p:txBody>
          <a:bodyPr wrap="none" rtlCol="0">
            <a:spAutoFit/>
          </a:bodyPr>
          <a:lstStyle/>
          <a:p>
            <a:r>
              <a:rPr kumimoji="1" lang="ja-JP" altLang="en-US" sz="1000" dirty="0" smtClean="0">
                <a:solidFill>
                  <a:schemeClr val="accent1"/>
                </a:solidFill>
              </a:rPr>
              <a:t>クラス名</a:t>
            </a:r>
            <a:endParaRPr kumimoji="1" lang="ja-JP" altLang="en-US" sz="1000" dirty="0">
              <a:solidFill>
                <a:schemeClr val="accent1"/>
              </a:solidFill>
            </a:endParaRPr>
          </a:p>
        </p:txBody>
      </p:sp>
      <p:sp>
        <p:nvSpPr>
          <p:cNvPr id="27" name="テキスト ボックス 26"/>
          <p:cNvSpPr txBox="1"/>
          <p:nvPr/>
        </p:nvSpPr>
        <p:spPr>
          <a:xfrm>
            <a:off x="4116607" y="4795324"/>
            <a:ext cx="569387" cy="246221"/>
          </a:xfrm>
          <a:prstGeom prst="rect">
            <a:avLst/>
          </a:prstGeom>
          <a:noFill/>
        </p:spPr>
        <p:txBody>
          <a:bodyPr wrap="none" rtlCol="0">
            <a:spAutoFit/>
          </a:bodyPr>
          <a:lstStyle/>
          <a:p>
            <a:r>
              <a:rPr kumimoji="1" lang="ja-JP" altLang="en-US" sz="1000" dirty="0">
                <a:solidFill>
                  <a:schemeClr val="accent1"/>
                </a:solidFill>
              </a:rPr>
              <a:t>確信</a:t>
            </a:r>
            <a:r>
              <a:rPr kumimoji="1" lang="ja-JP" altLang="en-US" sz="1000" dirty="0" smtClean="0">
                <a:solidFill>
                  <a:schemeClr val="accent1"/>
                </a:solidFill>
              </a:rPr>
              <a:t>度</a:t>
            </a:r>
            <a:endParaRPr kumimoji="1" lang="ja-JP" altLang="en-US" sz="1000" dirty="0">
              <a:solidFill>
                <a:schemeClr val="accent1"/>
              </a:solidFill>
            </a:endParaRPr>
          </a:p>
        </p:txBody>
      </p:sp>
    </p:spTree>
    <p:extLst>
      <p:ext uri="{BB962C8B-B14F-4D97-AF65-F5344CB8AC3E}">
        <p14:creationId xmlns:p14="http://schemas.microsoft.com/office/powerpoint/2010/main" val="350634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4.3 Natural Language Classifier</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NLC</a:t>
            </a:r>
            <a:r>
              <a:rPr lang="ja-JP" altLang="en-US" sz="1800" dirty="0" smtClean="0"/>
              <a:t>の活用例</a:t>
            </a:r>
            <a:endParaRPr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REST</a:t>
            </a:r>
            <a:r>
              <a:rPr kumimoji="1" lang="ja-JP" altLang="en-US" dirty="0"/>
              <a:t> </a:t>
            </a:r>
            <a:r>
              <a:rPr kumimoji="1" lang="en-US" altLang="ja-JP" dirty="0"/>
              <a:t>API</a:t>
            </a:r>
            <a:r>
              <a:rPr kumimoji="1" lang="ja-JP" altLang="en-US" dirty="0"/>
              <a:t>に</a:t>
            </a:r>
            <a:r>
              <a:rPr kumimoji="1" lang="ja-JP" altLang="en-US" dirty="0" smtClean="0"/>
              <a:t>よって質問文に対するクラス分類結果を取得できた。</a:t>
            </a:r>
            <a:endParaRPr kumimoji="1" lang="ja-JP" altLang="en-US" dirty="0"/>
          </a:p>
        </p:txBody>
      </p:sp>
      <p:sp>
        <p:nvSpPr>
          <p:cNvPr id="17" name="テキスト ボックス 16"/>
          <p:cNvSpPr txBox="1"/>
          <p:nvPr/>
        </p:nvSpPr>
        <p:spPr>
          <a:xfrm>
            <a:off x="2048256" y="6496776"/>
            <a:ext cx="184731"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259323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Retrieve and Rank</a:t>
            </a:r>
            <a:r>
              <a:rPr lang="ja-JP" altLang="en-US" sz="1800" dirty="0" smtClean="0"/>
              <a:t>（</a:t>
            </a:r>
            <a:r>
              <a:rPr lang="en-US" altLang="ja-JP" sz="1800" dirty="0" smtClean="0"/>
              <a:t>R&amp;R</a:t>
            </a:r>
            <a:r>
              <a:rPr lang="ja-JP" altLang="en-US" sz="1800" dirty="0" smtClean="0"/>
              <a:t>）と</a:t>
            </a:r>
            <a:r>
              <a:rPr lang="ja-JP" altLang="en-US" sz="1800" dirty="0"/>
              <a:t>は</a:t>
            </a:r>
            <a:r>
              <a:rPr lang="ja-JP" altLang="en-US" sz="1800" dirty="0" smtClean="0"/>
              <a:t>？</a:t>
            </a:r>
            <a:endParaRPr lang="en-US" altLang="ja-JP" sz="1800" dirty="0"/>
          </a:p>
          <a:p>
            <a:pPr lvl="1"/>
            <a:r>
              <a:rPr lang="en-US" altLang="ja-JP" sz="1600" dirty="0" smtClean="0"/>
              <a:t>Watson</a:t>
            </a:r>
            <a:r>
              <a:rPr lang="ja-JP" altLang="en-US" sz="1600" dirty="0" smtClean="0"/>
              <a:t>で質問に回答する際に、その回答を準備するための</a:t>
            </a:r>
            <a:r>
              <a:rPr lang="en-US" altLang="ja-JP" sz="1600" dirty="0" smtClean="0"/>
              <a:t>API</a:t>
            </a:r>
            <a:r>
              <a:rPr lang="ja-JP" altLang="en-US" sz="1600" dirty="0" smtClean="0"/>
              <a:t>である</a:t>
            </a:r>
            <a:endParaRPr lang="en-US" altLang="ja-JP" sz="1600" dirty="0"/>
          </a:p>
          <a:p>
            <a:pPr lvl="1"/>
            <a:r>
              <a:rPr lang="en-US" altLang="ja-JP" sz="1600" dirty="0" smtClean="0"/>
              <a:t>NLC</a:t>
            </a:r>
            <a:r>
              <a:rPr lang="ja-JP" altLang="en-US" sz="1600" dirty="0" smtClean="0"/>
              <a:t>で質問の意図を分類し、その分類に基づいて</a:t>
            </a:r>
            <a:r>
              <a:rPr lang="en-US" altLang="ja-JP" sz="1600" dirty="0" smtClean="0"/>
              <a:t>R&amp;R</a:t>
            </a:r>
            <a:r>
              <a:rPr lang="ja-JP" altLang="en-US" sz="1600" dirty="0" smtClean="0"/>
              <a:t>が回答を探し出すという使い方が一般的</a:t>
            </a:r>
            <a:endParaRPr lang="en-US" altLang="ja-JP" sz="1600" dirty="0"/>
          </a:p>
          <a:p>
            <a:pPr lvl="2"/>
            <a:endParaRPr lang="en-US" altLang="ja-JP" sz="1400" dirty="0"/>
          </a:p>
          <a:p>
            <a:r>
              <a:rPr lang="en-US" altLang="ja-JP" sz="1800" dirty="0" smtClean="0"/>
              <a:t>Retrieve and Rank</a:t>
            </a:r>
            <a:r>
              <a:rPr lang="ja-JP" altLang="en-US" sz="1800" dirty="0" smtClean="0"/>
              <a:t>の構造</a:t>
            </a:r>
            <a:endParaRPr lang="en-US" altLang="ja-JP" sz="1800" dirty="0"/>
          </a:p>
          <a:p>
            <a:pPr lvl="1"/>
            <a:r>
              <a:rPr kumimoji="1" lang="en-US" altLang="ja-JP" sz="1600" dirty="0" smtClean="0"/>
              <a:t>R&amp;R</a:t>
            </a:r>
            <a:r>
              <a:rPr kumimoji="1" lang="ja-JP" altLang="en-US" sz="1600" dirty="0" smtClean="0"/>
              <a:t>は以下の</a:t>
            </a:r>
            <a:r>
              <a:rPr kumimoji="1" lang="en-US" altLang="ja-JP" sz="1600" dirty="0" smtClean="0"/>
              <a:t>2</a:t>
            </a:r>
            <a:r>
              <a:rPr kumimoji="1" lang="ja-JP" altLang="en-US" sz="1600" dirty="0" smtClean="0"/>
              <a:t>部分より構成されている</a:t>
            </a:r>
            <a:endParaRPr kumimoji="1" lang="en-US" altLang="ja-JP" sz="1600" dirty="0" smtClean="0"/>
          </a:p>
          <a:p>
            <a:pPr lvl="1"/>
            <a:r>
              <a:rPr lang="ja-JP" altLang="en-US" sz="1600" dirty="0" smtClean="0"/>
              <a:t>１．</a:t>
            </a:r>
            <a:r>
              <a:rPr lang="en-US" altLang="ja-JP" sz="1600" dirty="0" smtClean="0"/>
              <a:t>Retrieve</a:t>
            </a:r>
            <a:r>
              <a:rPr lang="ja-JP" altLang="en-US" sz="1600" dirty="0" smtClean="0"/>
              <a:t>（探索）</a:t>
            </a:r>
            <a:endParaRPr lang="en-US" altLang="ja-JP" sz="1600" dirty="0" smtClean="0"/>
          </a:p>
          <a:p>
            <a:pPr lvl="2"/>
            <a:r>
              <a:rPr lang="en-US" altLang="ja-JP" sz="1400" dirty="0" smtClean="0"/>
              <a:t>Solr</a:t>
            </a:r>
            <a:r>
              <a:rPr lang="ja-JP" altLang="en-US" sz="1400" dirty="0" smtClean="0"/>
              <a:t>による全文検索エンジン</a:t>
            </a:r>
            <a:endParaRPr lang="en-US" altLang="ja-JP" sz="1400" dirty="0" smtClean="0"/>
          </a:p>
          <a:p>
            <a:pPr lvl="1"/>
            <a:r>
              <a:rPr kumimoji="1" lang="ja-JP" altLang="en-US" sz="1600" dirty="0" smtClean="0"/>
              <a:t>２．</a:t>
            </a:r>
            <a:r>
              <a:rPr kumimoji="1" lang="en-US" altLang="ja-JP" sz="1600" dirty="0" smtClean="0"/>
              <a:t>Rank</a:t>
            </a:r>
            <a:r>
              <a:rPr kumimoji="1" lang="ja-JP" altLang="en-US" sz="1600" dirty="0" smtClean="0"/>
              <a:t>（ランキング）</a:t>
            </a:r>
            <a:endParaRPr kumimoji="1" lang="en-US" altLang="ja-JP" sz="1600" dirty="0" smtClean="0"/>
          </a:p>
          <a:p>
            <a:pPr lvl="2"/>
            <a:r>
              <a:rPr lang="en-US" altLang="ja-JP" sz="1400" dirty="0" smtClean="0"/>
              <a:t>Watson</a:t>
            </a:r>
            <a:r>
              <a:rPr lang="ja-JP" altLang="en-US" sz="1400" dirty="0" smtClean="0"/>
              <a:t>により拡張された</a:t>
            </a:r>
            <a:r>
              <a:rPr lang="en-US" altLang="ja-JP" sz="1400" dirty="0" smtClean="0"/>
              <a:t>Ranker</a:t>
            </a:r>
            <a:r>
              <a:rPr lang="ja-JP" altLang="en-US" sz="1400" dirty="0" smtClean="0"/>
              <a:t>機能</a:t>
            </a:r>
            <a:endParaRPr lang="en-US" altLang="ja-JP" sz="1400" dirty="0" smtClean="0"/>
          </a:p>
          <a:p>
            <a:pPr lvl="2"/>
            <a:r>
              <a:rPr lang="ja-JP" altLang="en-US" sz="1400" dirty="0" smtClean="0"/>
              <a:t>機械学習によりランキング機能を実装</a:t>
            </a:r>
            <a:endParaRPr lang="en-US" altLang="ja-JP" sz="1400" dirty="0" smtClean="0"/>
          </a:p>
          <a:p>
            <a:pPr lvl="2"/>
            <a:r>
              <a:rPr kumimoji="1" lang="ja-JP" altLang="en-US" sz="1400" dirty="0"/>
              <a:t>質問文に</a:t>
            </a:r>
            <a:r>
              <a:rPr kumimoji="1" lang="ja-JP" altLang="en-US" sz="1400" dirty="0" smtClean="0"/>
              <a:t>対して</a:t>
            </a:r>
            <a:r>
              <a:rPr kumimoji="1" lang="ja-JP" altLang="en-US" sz="1400" dirty="0"/>
              <a:t>妥当</a:t>
            </a:r>
            <a:r>
              <a:rPr kumimoji="1" lang="ja-JP" altLang="en-US" sz="1400" dirty="0" smtClean="0"/>
              <a:t>と思われる回答</a:t>
            </a:r>
            <a:r>
              <a:rPr kumimoji="1" lang="en-US" altLang="ja-JP" sz="1400" dirty="0" smtClean="0"/>
              <a:t>ID</a:t>
            </a:r>
            <a:r>
              <a:rPr kumimoji="1" lang="ja-JP" altLang="en-US" sz="1400" dirty="0" smtClean="0"/>
              <a:t>と重要度を学習</a:t>
            </a:r>
            <a:endParaRPr kumimoji="1" lang="en-US" altLang="ja-JP" sz="14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R&amp;R</a:t>
            </a:r>
            <a:r>
              <a:rPr kumimoji="1" lang="ja-JP" altLang="en-US" dirty="0" smtClean="0"/>
              <a:t>は「オープンソースによる全文検索エンジン」と「</a:t>
            </a:r>
            <a:r>
              <a:rPr kumimoji="1" lang="en-US" altLang="ja-JP" dirty="0" smtClean="0"/>
              <a:t>Watson</a:t>
            </a:r>
            <a:r>
              <a:rPr kumimoji="1" lang="ja-JP" altLang="en-US" dirty="0" smtClean="0"/>
              <a:t>によるランキングエンジン」の複合サービスである。</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2411" t="29037" r="2251" b="7471"/>
          <a:stretch/>
        </p:blipFill>
        <p:spPr>
          <a:xfrm>
            <a:off x="6305703" y="3237513"/>
            <a:ext cx="5712103" cy="2856050"/>
          </a:xfrm>
          <a:prstGeom prst="rect">
            <a:avLst/>
          </a:prstGeom>
        </p:spPr>
      </p:pic>
    </p:spTree>
    <p:extLst>
      <p:ext uri="{BB962C8B-B14F-4D97-AF65-F5344CB8AC3E}">
        <p14:creationId xmlns:p14="http://schemas.microsoft.com/office/powerpoint/2010/main" val="173158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R&amp;R</a:t>
            </a:r>
            <a:r>
              <a:rPr lang="ja-JP" altLang="en-US" sz="1800" dirty="0" smtClean="0"/>
              <a:t>サービスを有効にする</a:t>
            </a:r>
            <a:endParaRPr lang="en-US" altLang="ja-JP" sz="18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サービス作成までは</a:t>
            </a:r>
            <a:r>
              <a:rPr kumimoji="1" lang="en-US" altLang="ja-JP" dirty="0" smtClean="0"/>
              <a:t>Bluemix</a:t>
            </a:r>
            <a:r>
              <a:rPr kumimoji="1" lang="ja-JP" altLang="en-US" dirty="0" smtClean="0"/>
              <a:t>コンソール上で実施（</a:t>
            </a:r>
            <a:r>
              <a:rPr kumimoji="1" lang="en-US" altLang="ja-JP" dirty="0" smtClean="0"/>
              <a:t>NLC</a:t>
            </a:r>
            <a:r>
              <a:rPr kumimoji="1" lang="ja-JP" altLang="en-US" dirty="0" smtClean="0"/>
              <a:t>と同様）</a:t>
            </a:r>
            <a:endParaRPr kumimoji="1" lang="ja-JP" altLang="en-US" dirty="0"/>
          </a:p>
        </p:txBody>
      </p:sp>
      <p:pic>
        <p:nvPicPr>
          <p:cNvPr id="6" name="図 5"/>
          <p:cNvPicPr>
            <a:picLocks noChangeAspect="1"/>
          </p:cNvPicPr>
          <p:nvPr/>
        </p:nvPicPr>
        <p:blipFill>
          <a:blip r:embed="rId2"/>
          <a:stretch>
            <a:fillRect/>
          </a:stretch>
        </p:blipFill>
        <p:spPr>
          <a:xfrm>
            <a:off x="152532" y="2948121"/>
            <a:ext cx="3410190" cy="2353473"/>
          </a:xfrm>
          <a:prstGeom prst="rect">
            <a:avLst/>
          </a:prstGeom>
        </p:spPr>
      </p:pic>
      <p:sp>
        <p:nvSpPr>
          <p:cNvPr id="7" name="正方形/長方形 6"/>
          <p:cNvSpPr/>
          <p:nvPr/>
        </p:nvSpPr>
        <p:spPr>
          <a:xfrm>
            <a:off x="1082689" y="4367175"/>
            <a:ext cx="774938" cy="3657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p:nvPicPr>
        <p:blipFill>
          <a:blip r:embed="rId3"/>
          <a:stretch>
            <a:fillRect/>
          </a:stretch>
        </p:blipFill>
        <p:spPr>
          <a:xfrm>
            <a:off x="4069169" y="2680427"/>
            <a:ext cx="3598709" cy="2923762"/>
          </a:xfrm>
          <a:prstGeom prst="rect">
            <a:avLst/>
          </a:prstGeom>
        </p:spPr>
      </p:pic>
      <p:sp>
        <p:nvSpPr>
          <p:cNvPr id="9" name="右矢印 8"/>
          <p:cNvSpPr/>
          <p:nvPr/>
        </p:nvSpPr>
        <p:spPr>
          <a:xfrm>
            <a:off x="3482757" y="3899992"/>
            <a:ext cx="632221"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4"/>
          <a:stretch>
            <a:fillRect/>
          </a:stretch>
        </p:blipFill>
        <p:spPr>
          <a:xfrm>
            <a:off x="8119782" y="2680427"/>
            <a:ext cx="3669187" cy="2923762"/>
          </a:xfrm>
          <a:prstGeom prst="rect">
            <a:avLst/>
          </a:prstGeom>
        </p:spPr>
      </p:pic>
      <p:sp>
        <p:nvSpPr>
          <p:cNvPr id="12" name="右矢印 11"/>
          <p:cNvSpPr/>
          <p:nvPr/>
        </p:nvSpPr>
        <p:spPr>
          <a:xfrm>
            <a:off x="7577720" y="3899992"/>
            <a:ext cx="632221" cy="48463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149741" y="5301594"/>
            <a:ext cx="1415772" cy="276999"/>
          </a:xfrm>
          <a:prstGeom prst="rect">
            <a:avLst/>
          </a:prstGeom>
          <a:noFill/>
        </p:spPr>
        <p:txBody>
          <a:bodyPr wrap="none" rtlCol="0">
            <a:spAutoFit/>
          </a:bodyPr>
          <a:lstStyle/>
          <a:p>
            <a:r>
              <a:rPr kumimoji="1" lang="ja-JP" altLang="en-US" sz="1200" u="sng" dirty="0" smtClean="0"/>
              <a:t>カタログより選択</a:t>
            </a:r>
            <a:endParaRPr kumimoji="1" lang="ja-JP" altLang="en-US" sz="1200" u="sng" dirty="0"/>
          </a:p>
        </p:txBody>
      </p:sp>
      <p:sp>
        <p:nvSpPr>
          <p:cNvPr id="14" name="テキスト ボックス 13"/>
          <p:cNvSpPr txBox="1"/>
          <p:nvPr/>
        </p:nvSpPr>
        <p:spPr>
          <a:xfrm>
            <a:off x="5314525" y="5604189"/>
            <a:ext cx="1107996" cy="276999"/>
          </a:xfrm>
          <a:prstGeom prst="rect">
            <a:avLst/>
          </a:prstGeom>
          <a:noFill/>
        </p:spPr>
        <p:txBody>
          <a:bodyPr wrap="none" rtlCol="0">
            <a:spAutoFit/>
          </a:bodyPr>
          <a:lstStyle/>
          <a:p>
            <a:r>
              <a:rPr kumimoji="1" lang="ja-JP" altLang="en-US" sz="1200" u="sng" dirty="0" smtClean="0"/>
              <a:t>サービス作成</a:t>
            </a:r>
            <a:endParaRPr kumimoji="1" lang="ja-JP" altLang="en-US" sz="1200" u="sng" dirty="0"/>
          </a:p>
        </p:txBody>
      </p:sp>
      <p:sp>
        <p:nvSpPr>
          <p:cNvPr id="15" name="テキスト ボックス 14"/>
          <p:cNvSpPr txBox="1"/>
          <p:nvPr/>
        </p:nvSpPr>
        <p:spPr>
          <a:xfrm>
            <a:off x="9323433" y="5604189"/>
            <a:ext cx="1261884" cy="276999"/>
          </a:xfrm>
          <a:prstGeom prst="rect">
            <a:avLst/>
          </a:prstGeom>
          <a:noFill/>
        </p:spPr>
        <p:txBody>
          <a:bodyPr wrap="none" rtlCol="0">
            <a:spAutoFit/>
          </a:bodyPr>
          <a:lstStyle/>
          <a:p>
            <a:r>
              <a:rPr kumimoji="1" lang="ja-JP" altLang="en-US" sz="1200" u="sng" dirty="0" smtClean="0"/>
              <a:t>資格情報を確認</a:t>
            </a:r>
            <a:endParaRPr kumimoji="1" lang="ja-JP" altLang="en-US" sz="1200" u="sng" dirty="0"/>
          </a:p>
        </p:txBody>
      </p:sp>
    </p:spTree>
    <p:extLst>
      <p:ext uri="{BB962C8B-B14F-4D97-AF65-F5344CB8AC3E}">
        <p14:creationId xmlns:p14="http://schemas.microsoft.com/office/powerpoint/2010/main" val="327559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Solr</a:t>
            </a:r>
            <a:r>
              <a:rPr lang="ja-JP" altLang="en-US" sz="1800" dirty="0" smtClean="0"/>
              <a:t>クラスタの作成</a:t>
            </a:r>
            <a:endParaRPr lang="en-US" altLang="ja-JP" sz="1800" dirty="0" smtClean="0"/>
          </a:p>
          <a:p>
            <a:pPr lvl="1"/>
            <a:r>
              <a:rPr lang="en-US" altLang="ja-JP" sz="1600" dirty="0" smtClean="0"/>
              <a:t>NLC</a:t>
            </a:r>
            <a:r>
              <a:rPr lang="ja-JP" altLang="en-US" sz="1600" dirty="0" smtClean="0"/>
              <a:t>と違い</a:t>
            </a:r>
            <a:r>
              <a:rPr lang="en-US" altLang="ja-JP" sz="1600" dirty="0" smtClean="0"/>
              <a:t>GUI</a:t>
            </a:r>
            <a:r>
              <a:rPr lang="ja-JP" altLang="en-US" sz="1600" dirty="0" smtClean="0"/>
              <a:t>操作は用意されていないので、すべて</a:t>
            </a:r>
            <a:r>
              <a:rPr lang="en-US" altLang="ja-JP" sz="1600" dirty="0" smtClean="0"/>
              <a:t>API</a:t>
            </a:r>
            <a:r>
              <a:rPr lang="ja-JP" altLang="en-US" sz="1600" dirty="0" smtClean="0"/>
              <a:t>経由で行う</a:t>
            </a:r>
            <a:endParaRPr lang="en-US" altLang="ja-JP" sz="1600" dirty="0" smtClean="0"/>
          </a:p>
          <a:p>
            <a:pPr lvl="1"/>
            <a:r>
              <a:rPr lang="en-US" altLang="ja-JP" sz="1600" dirty="0"/>
              <a:t>API</a:t>
            </a:r>
            <a:r>
              <a:rPr lang="ja-JP" altLang="en-US" sz="1600" dirty="0"/>
              <a:t>マニュアル：</a:t>
            </a:r>
            <a:endParaRPr lang="en-US" altLang="ja-JP" sz="1600" dirty="0"/>
          </a:p>
          <a:p>
            <a:pPr lvl="2"/>
            <a:r>
              <a:rPr lang="en-US" altLang="ja-JP" sz="1400" dirty="0">
                <a:hlinkClick r:id="rId2"/>
              </a:rPr>
              <a:t>https://www.ibm.com/watson/developercloud/retrieve-and-rank/api/v1/</a:t>
            </a:r>
            <a:endParaRPr lang="en-US" altLang="ja-JP" sz="1600" dirty="0"/>
          </a:p>
          <a:p>
            <a:pPr lvl="1"/>
            <a:endParaRPr lang="en-US" altLang="ja-JP" sz="1600"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API</a:t>
            </a:r>
            <a:r>
              <a:rPr kumimoji="1" lang="ja-JP" altLang="en-US" dirty="0"/>
              <a:t>リファレンスページが存在するので、適宜ここを参照しながら開発を進める。</a:t>
            </a:r>
            <a:endParaRPr kumimoji="1" lang="ja-JP" altLang="en-US" dirty="0"/>
          </a:p>
        </p:txBody>
      </p:sp>
      <p:pic>
        <p:nvPicPr>
          <p:cNvPr id="5" name="図 4"/>
          <p:cNvPicPr>
            <a:picLocks noChangeAspect="1"/>
          </p:cNvPicPr>
          <p:nvPr/>
        </p:nvPicPr>
        <p:blipFill>
          <a:blip r:embed="rId3"/>
          <a:stretch>
            <a:fillRect/>
          </a:stretch>
        </p:blipFill>
        <p:spPr>
          <a:xfrm>
            <a:off x="2268439" y="3183050"/>
            <a:ext cx="3485590" cy="3005112"/>
          </a:xfrm>
          <a:prstGeom prst="rect">
            <a:avLst/>
          </a:prstGeom>
        </p:spPr>
      </p:pic>
    </p:spTree>
    <p:extLst>
      <p:ext uri="{BB962C8B-B14F-4D97-AF65-F5344CB8AC3E}">
        <p14:creationId xmlns:p14="http://schemas.microsoft.com/office/powerpoint/2010/main" val="97038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Solr</a:t>
            </a:r>
            <a:r>
              <a:rPr lang="ja-JP" altLang="en-US" sz="1800" dirty="0" smtClean="0"/>
              <a:t>クラスタの</a:t>
            </a:r>
            <a:r>
              <a:rPr lang="ja-JP" altLang="en-US" sz="1800" dirty="0"/>
              <a:t>作成コマンド</a:t>
            </a:r>
            <a:endParaRPr lang="en-US" altLang="ja-JP" sz="1800" dirty="0"/>
          </a:p>
          <a:p>
            <a:pPr lvl="1"/>
            <a:r>
              <a:rPr lang="ja-JP" altLang="en-US" sz="1600" dirty="0"/>
              <a:t>コマンド</a:t>
            </a:r>
            <a:endParaRPr lang="en-US" altLang="ja-JP" sz="1600" dirty="0"/>
          </a:p>
          <a:p>
            <a:pPr lvl="1"/>
            <a:endParaRPr lang="en-US" altLang="ja-JP" sz="1600" dirty="0"/>
          </a:p>
          <a:p>
            <a:pPr lvl="1"/>
            <a:endParaRPr lang="en-US" altLang="ja-JP" sz="1600" dirty="0"/>
          </a:p>
          <a:p>
            <a:pPr marL="365760" lvl="1" indent="0">
              <a:buNone/>
            </a:pPr>
            <a:endParaRPr lang="en-US" altLang="ja-JP" sz="1600" dirty="0"/>
          </a:p>
          <a:p>
            <a:r>
              <a:rPr lang="en-US" altLang="ja-JP" sz="1800" dirty="0" smtClean="0"/>
              <a:t>Solr</a:t>
            </a:r>
            <a:r>
              <a:rPr lang="ja-JP" altLang="en-US" sz="1800" dirty="0" smtClean="0"/>
              <a:t>クラスタの状態確認コマンド実行結果</a:t>
            </a:r>
            <a:endParaRPr lang="en-US" altLang="ja-JP" sz="1600" dirty="0"/>
          </a:p>
          <a:p>
            <a:pPr lvl="1"/>
            <a:endParaRPr lang="en-US" altLang="ja-JP" sz="1600" dirty="0"/>
          </a:p>
          <a:p>
            <a:pPr lvl="1"/>
            <a:endParaRPr lang="en-US" altLang="ja-JP" sz="1600" dirty="0"/>
          </a:p>
          <a:p>
            <a:pPr lvl="1"/>
            <a:endParaRPr lang="en-US" altLang="ja-JP" sz="1600" dirty="0"/>
          </a:p>
          <a:p>
            <a:endParaRPr lang="en-US" altLang="ja-JP" sz="1800" dirty="0"/>
          </a:p>
          <a:p>
            <a:endParaRPr lang="en-US" altLang="ja-JP" sz="1800"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REST</a:t>
            </a:r>
            <a:r>
              <a:rPr kumimoji="1" lang="ja-JP" altLang="en-US" dirty="0"/>
              <a:t> </a:t>
            </a:r>
            <a:r>
              <a:rPr kumimoji="1" lang="en-US" altLang="ja-JP" dirty="0"/>
              <a:t>API</a:t>
            </a:r>
            <a:r>
              <a:rPr kumimoji="1" lang="ja-JP" altLang="en-US" dirty="0"/>
              <a:t>に</a:t>
            </a:r>
            <a:r>
              <a:rPr kumimoji="1" lang="ja-JP" altLang="en-US" dirty="0" smtClean="0"/>
              <a:t>よって</a:t>
            </a:r>
            <a:r>
              <a:rPr kumimoji="1" lang="en-US" altLang="ja-JP" dirty="0" smtClean="0"/>
              <a:t>Solr</a:t>
            </a:r>
            <a:r>
              <a:rPr kumimoji="1" lang="ja-JP" altLang="en-US" dirty="0" smtClean="0"/>
              <a:t>クラスタの</a:t>
            </a:r>
            <a:r>
              <a:rPr kumimoji="1" lang="ja-JP" altLang="en-US" dirty="0"/>
              <a:t>作成ができた。</a:t>
            </a:r>
            <a:endParaRPr kumimoji="1" lang="ja-JP" altLang="en-US" dirty="0"/>
          </a:p>
        </p:txBody>
      </p:sp>
      <p:sp>
        <p:nvSpPr>
          <p:cNvPr id="7" name="Rectangle 3"/>
          <p:cNvSpPr>
            <a:spLocks noChangeArrowheads="1"/>
          </p:cNvSpPr>
          <p:nvPr/>
        </p:nvSpPr>
        <p:spPr bwMode="auto">
          <a:xfrm>
            <a:off x="1974193" y="2494162"/>
            <a:ext cx="6366661" cy="1015663"/>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curl -x "http://hg-vm-prx-sdc.t.rd.honda.com:8080"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H "Content-Type: application/</a:t>
            </a:r>
            <a:r>
              <a:rPr lang="en-US" altLang="ja-JP" sz="1000" dirty="0" err="1">
                <a:solidFill>
                  <a:schemeClr val="tx1"/>
                </a:solidFill>
                <a:latin typeface="Arial Unicode MS" panose="020B0604020202020204" pitchFamily="50" charset="-128"/>
              </a:rPr>
              <a:t>json</a:t>
            </a:r>
            <a:r>
              <a:rPr lang="en-US" altLang="ja-JP" sz="1000" dirty="0">
                <a:solidFill>
                  <a:schemeClr val="tx1"/>
                </a:solidFill>
                <a:latin typeface="Arial Unicode MS" panose="020B0604020202020204" pitchFamily="50" charset="-128"/>
              </a:rPr>
              <a:t>"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X POST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u "25e39ae2-ec05-412c-999f-03c66e1a4fb3":"pTyB6nG328sU"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d </a:t>
            </a:r>
            <a:r>
              <a:rPr lang="en-US" altLang="ja-JP" sz="1000" dirty="0" smtClean="0">
                <a:solidFill>
                  <a:schemeClr val="tx1"/>
                </a:solidFill>
                <a:latin typeface="Arial Unicode MS" panose="020B0604020202020204" pitchFamily="50" charset="-128"/>
              </a:rPr>
              <a:t>“{\”</a:t>
            </a:r>
            <a:r>
              <a:rPr lang="en-US" altLang="ja-JP" sz="1000" dirty="0" err="1" smtClean="0">
                <a:solidFill>
                  <a:schemeClr val="tx1"/>
                </a:solidFill>
                <a:latin typeface="Arial Unicode MS" panose="020B0604020202020204" pitchFamily="50" charset="-128"/>
              </a:rPr>
              <a:t>cluster_name</a:t>
            </a:r>
            <a:r>
              <a:rPr lang="en-US" altLang="ja-JP" sz="1000" dirty="0" smtClean="0">
                <a:solidFill>
                  <a:schemeClr val="tx1"/>
                </a:solidFill>
                <a:latin typeface="Arial Unicode MS" panose="020B0604020202020204" pitchFamily="50" charset="-128"/>
              </a:rPr>
              <a:t>\“:\”FE1S_Retrieve </a:t>
            </a:r>
            <a:r>
              <a:rPr lang="en-US" altLang="ja-JP" sz="1000" dirty="0">
                <a:solidFill>
                  <a:schemeClr val="tx1"/>
                </a:solidFill>
                <a:latin typeface="Arial Unicode MS" panose="020B0604020202020204" pitchFamily="50" charset="-128"/>
              </a:rPr>
              <a:t>and </a:t>
            </a:r>
            <a:r>
              <a:rPr lang="en-US" altLang="ja-JP" sz="1000" dirty="0" err="1">
                <a:solidFill>
                  <a:schemeClr val="tx1"/>
                </a:solidFill>
                <a:latin typeface="Arial Unicode MS" panose="020B0604020202020204" pitchFamily="50" charset="-128"/>
              </a:rPr>
              <a:t>Rank_API_Cluster</a:t>
            </a:r>
            <a:r>
              <a:rPr lang="en-US" altLang="ja-JP" sz="1000" dirty="0" smtClean="0">
                <a:solidFill>
                  <a:schemeClr val="tx1"/>
                </a:solidFill>
                <a:latin typeface="Arial Unicode MS" panose="020B0604020202020204" pitchFamily="50" charset="-128"/>
              </a:rPr>
              <a:t>\“}” </a:t>
            </a:r>
            <a:endParaRPr lang="en-US" altLang="ja-JP" sz="1000" dirty="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"https</a:t>
            </a:r>
            <a:r>
              <a:rPr lang="en-US" altLang="ja-JP" sz="1000" dirty="0">
                <a:solidFill>
                  <a:schemeClr val="tx1"/>
                </a:solidFill>
                <a:latin typeface="Arial Unicode MS" panose="020B0604020202020204" pitchFamily="50" charset="-128"/>
              </a:rPr>
              <a:t>://</a:t>
            </a:r>
            <a:r>
              <a:rPr lang="en-US" altLang="ja-JP" sz="1000" dirty="0" smtClean="0">
                <a:solidFill>
                  <a:schemeClr val="tx1"/>
                </a:solidFill>
                <a:latin typeface="Arial Unicode MS" panose="020B0604020202020204" pitchFamily="50" charset="-128"/>
              </a:rPr>
              <a:t>gateway.watsonplatform.net/retrieve-and-rank/</a:t>
            </a:r>
            <a:r>
              <a:rPr lang="en-US" altLang="ja-JP" sz="1000" dirty="0" err="1" smtClean="0">
                <a:solidFill>
                  <a:schemeClr val="tx1"/>
                </a:solidFill>
                <a:latin typeface="Arial Unicode MS" panose="020B0604020202020204" pitchFamily="50" charset="-128"/>
              </a:rPr>
              <a:t>api</a:t>
            </a:r>
            <a:r>
              <a:rPr lang="en-US" altLang="ja-JP" sz="1000" dirty="0" smtClean="0">
                <a:solidFill>
                  <a:schemeClr val="tx1"/>
                </a:solidFill>
                <a:latin typeface="Arial Unicode MS" panose="020B0604020202020204" pitchFamily="50" charset="-128"/>
              </a:rPr>
              <a:t>/v1/</a:t>
            </a:r>
            <a:r>
              <a:rPr lang="en-US" altLang="ja-JP" sz="1000" dirty="0" err="1" smtClean="0">
                <a:solidFill>
                  <a:schemeClr val="tx1"/>
                </a:solidFill>
                <a:latin typeface="Arial Unicode MS" panose="020B0604020202020204" pitchFamily="50" charset="-128"/>
              </a:rPr>
              <a:t>solr_clusters</a:t>
            </a:r>
            <a:r>
              <a:rPr lang="en-US" altLang="ja-JP" sz="1000" dirty="0" smtClean="0">
                <a:solidFill>
                  <a:schemeClr val="tx1"/>
                </a:solidFill>
                <a:latin typeface="Arial Unicode MS" panose="020B0604020202020204" pitchFamily="50" charset="-128"/>
              </a:rPr>
              <a:t>"</a:t>
            </a:r>
            <a:r>
              <a:rPr lang="ja-JP" altLang="en-US" sz="1000" dirty="0" smtClean="0">
                <a:solidFill>
                  <a:schemeClr val="tx1"/>
                </a:solidFill>
                <a:latin typeface="Arial Unicode MS" panose="020B0604020202020204" pitchFamily="50" charset="-128"/>
              </a:rPr>
              <a:t>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7508488" y="2494162"/>
            <a:ext cx="1986641" cy="1015663"/>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プロキシ設定</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カスタムヘッダーライン</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コマンド</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サービス資格情報</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メタデータ（</a:t>
            </a:r>
            <a:r>
              <a:rPr lang="en-US" altLang="ja-JP" sz="1000" dirty="0">
                <a:solidFill>
                  <a:schemeClr val="tx1"/>
                </a:solidFill>
                <a:latin typeface="Arial Unicode MS" panose="020B0604020202020204" pitchFamily="50" charset="-128"/>
              </a:rPr>
              <a:t>Solr</a:t>
            </a:r>
            <a:r>
              <a:rPr lang="ja-JP" altLang="en-US" sz="1000" dirty="0">
                <a:solidFill>
                  <a:schemeClr val="tx1"/>
                </a:solidFill>
                <a:latin typeface="Arial Unicode MS" panose="020B0604020202020204" pitchFamily="50" charset="-128"/>
              </a:rPr>
              <a:t>クラスタ名）</a:t>
            </a:r>
          </a:p>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URL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pic>
        <p:nvPicPr>
          <p:cNvPr id="6" name="図 5"/>
          <p:cNvPicPr>
            <a:picLocks noChangeAspect="1"/>
          </p:cNvPicPr>
          <p:nvPr/>
        </p:nvPicPr>
        <p:blipFill>
          <a:blip r:embed="rId2"/>
          <a:stretch>
            <a:fillRect/>
          </a:stretch>
        </p:blipFill>
        <p:spPr>
          <a:xfrm>
            <a:off x="1974193" y="4901101"/>
            <a:ext cx="8867775" cy="695325"/>
          </a:xfrm>
          <a:prstGeom prst="rect">
            <a:avLst/>
          </a:prstGeom>
        </p:spPr>
      </p:pic>
      <p:sp>
        <p:nvSpPr>
          <p:cNvPr id="10" name="正方形/長方形 9"/>
          <p:cNvSpPr/>
          <p:nvPr/>
        </p:nvSpPr>
        <p:spPr>
          <a:xfrm>
            <a:off x="2890124" y="5162458"/>
            <a:ext cx="3309797" cy="1261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086" y="5285672"/>
            <a:ext cx="1079142" cy="307777"/>
          </a:xfrm>
          <a:prstGeom prst="rect">
            <a:avLst/>
          </a:prstGeom>
          <a:noFill/>
        </p:spPr>
        <p:txBody>
          <a:bodyPr wrap="none" rtlCol="0">
            <a:spAutoFit/>
          </a:bodyPr>
          <a:lstStyle/>
          <a:p>
            <a:r>
              <a:rPr kumimoji="1" lang="ja-JP" altLang="en-US" sz="1400" dirty="0" smtClean="0">
                <a:solidFill>
                  <a:schemeClr val="accent1"/>
                </a:solidFill>
              </a:rPr>
              <a:t>クラスタ</a:t>
            </a:r>
            <a:r>
              <a:rPr kumimoji="1" lang="en-US" altLang="ja-JP" sz="1400" dirty="0" smtClean="0">
                <a:solidFill>
                  <a:schemeClr val="accent1"/>
                </a:solidFill>
              </a:rPr>
              <a:t>ID</a:t>
            </a:r>
            <a:endParaRPr kumimoji="1" lang="ja-JP" altLang="en-US" sz="1400" dirty="0">
              <a:solidFill>
                <a:schemeClr val="accent1"/>
              </a:solidFill>
            </a:endParaRPr>
          </a:p>
        </p:txBody>
      </p:sp>
      <p:sp>
        <p:nvSpPr>
          <p:cNvPr id="12" name="正方形/長方形 11"/>
          <p:cNvSpPr/>
          <p:nvPr/>
        </p:nvSpPr>
        <p:spPr>
          <a:xfrm>
            <a:off x="2057855" y="5285672"/>
            <a:ext cx="1526594" cy="1267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518612" y="5341075"/>
            <a:ext cx="543739" cy="307777"/>
          </a:xfrm>
          <a:prstGeom prst="rect">
            <a:avLst/>
          </a:prstGeom>
          <a:noFill/>
        </p:spPr>
        <p:txBody>
          <a:bodyPr wrap="none" rtlCol="0">
            <a:spAutoFit/>
          </a:bodyPr>
          <a:lstStyle/>
          <a:p>
            <a:r>
              <a:rPr kumimoji="1" lang="ja-JP" altLang="en-US" sz="1400" dirty="0" smtClean="0">
                <a:solidFill>
                  <a:schemeClr val="accent1"/>
                </a:solidFill>
              </a:rPr>
              <a:t>状態</a:t>
            </a:r>
            <a:endParaRPr kumimoji="1" lang="ja-JP" altLang="en-US" sz="1400" dirty="0">
              <a:solidFill>
                <a:schemeClr val="accent1"/>
              </a:solidFill>
            </a:endParaRPr>
          </a:p>
        </p:txBody>
      </p:sp>
      <p:sp>
        <p:nvSpPr>
          <p:cNvPr id="14" name="テキスト ボックス 13"/>
          <p:cNvSpPr txBox="1"/>
          <p:nvPr/>
        </p:nvSpPr>
        <p:spPr>
          <a:xfrm>
            <a:off x="9502409" y="3034529"/>
            <a:ext cx="2441694" cy="430887"/>
          </a:xfrm>
          <a:prstGeom prst="rect">
            <a:avLst/>
          </a:prstGeom>
          <a:noFill/>
        </p:spPr>
        <p:txBody>
          <a:bodyPr wrap="none" rtlCol="0">
            <a:spAutoFit/>
          </a:bodyPr>
          <a:lstStyle/>
          <a:p>
            <a:r>
              <a:rPr kumimoji="1" lang="en-US" altLang="ja-JP" sz="1100" dirty="0" smtClean="0">
                <a:solidFill>
                  <a:schemeClr val="accent1"/>
                </a:solidFill>
              </a:rPr>
              <a:t>※</a:t>
            </a:r>
            <a:r>
              <a:rPr kumimoji="1" lang="ja-JP" altLang="en-US" sz="1100" dirty="0" smtClean="0">
                <a:solidFill>
                  <a:schemeClr val="accent1"/>
                </a:solidFill>
              </a:rPr>
              <a:t>クラスタサイズも</a:t>
            </a:r>
            <a:r>
              <a:rPr kumimoji="1" lang="ja-JP" altLang="en-US" sz="1100" dirty="0">
                <a:solidFill>
                  <a:schemeClr val="accent1"/>
                </a:solidFill>
              </a:rPr>
              <a:t>指定</a:t>
            </a:r>
            <a:r>
              <a:rPr kumimoji="1" lang="ja-JP" altLang="en-US" sz="1100" dirty="0" smtClean="0">
                <a:solidFill>
                  <a:schemeClr val="accent1"/>
                </a:solidFill>
              </a:rPr>
              <a:t>できるが、</a:t>
            </a:r>
            <a:endParaRPr kumimoji="1" lang="en-US" altLang="ja-JP" sz="1100" dirty="0" smtClean="0">
              <a:solidFill>
                <a:schemeClr val="accent1"/>
              </a:solidFill>
            </a:endParaRPr>
          </a:p>
          <a:p>
            <a:r>
              <a:rPr kumimoji="1" lang="ja-JP" altLang="en-US" sz="1100" dirty="0" smtClean="0">
                <a:solidFill>
                  <a:schemeClr val="accent1"/>
                </a:solidFill>
              </a:rPr>
              <a:t>　ここでは開発環境用に指定無し</a:t>
            </a:r>
            <a:endParaRPr kumimoji="1" lang="ja-JP" altLang="en-US" sz="1100" dirty="0">
              <a:solidFill>
                <a:schemeClr val="accent1"/>
              </a:solidFill>
            </a:endParaRPr>
          </a:p>
        </p:txBody>
      </p:sp>
      <p:sp>
        <p:nvSpPr>
          <p:cNvPr id="15" name="Rectangle 3"/>
          <p:cNvSpPr>
            <a:spLocks noChangeArrowheads="1"/>
          </p:cNvSpPr>
          <p:nvPr/>
        </p:nvSpPr>
        <p:spPr bwMode="auto">
          <a:xfrm>
            <a:off x="1974193" y="4052356"/>
            <a:ext cx="6366661" cy="553998"/>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it-IT" altLang="ja-JP" sz="1000" dirty="0">
                <a:solidFill>
                  <a:schemeClr val="tx1"/>
                </a:solidFill>
                <a:latin typeface="Arial Unicode MS" panose="020B0604020202020204" pitchFamily="50" charset="-128"/>
              </a:rPr>
              <a:t>curl -x "http://hg-vm-prx-sdc.t.rd.honda.com:8080" </a:t>
            </a:r>
            <a:endParaRPr lang="it-IT"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it-IT" altLang="ja-JP" sz="1000" dirty="0" smtClean="0">
                <a:solidFill>
                  <a:schemeClr val="tx1"/>
                </a:solidFill>
                <a:latin typeface="Arial Unicode MS" panose="020B0604020202020204" pitchFamily="50" charset="-128"/>
              </a:rPr>
              <a:t>-</a:t>
            </a:r>
            <a:r>
              <a:rPr lang="it-IT" altLang="ja-JP" sz="1000" dirty="0">
                <a:solidFill>
                  <a:schemeClr val="tx1"/>
                </a:solidFill>
                <a:latin typeface="Arial Unicode MS" panose="020B0604020202020204" pitchFamily="50" charset="-128"/>
              </a:rPr>
              <a:t>u </a:t>
            </a:r>
            <a:r>
              <a:rPr lang="it-IT" altLang="ja-JP" sz="1000" dirty="0" smtClean="0">
                <a:solidFill>
                  <a:schemeClr val="tx1"/>
                </a:solidFill>
                <a:latin typeface="Arial Unicode MS" panose="020B0604020202020204" pitchFamily="50" charset="-128"/>
              </a:rPr>
              <a:t>“25e39ae2-ec05-412c-999f-03c66e1a4fb3”:“pTyB6nG328sU”</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it-IT" altLang="ja-JP" sz="1000" dirty="0" smtClean="0">
                <a:solidFill>
                  <a:schemeClr val="tx1"/>
                </a:solidFill>
                <a:latin typeface="Arial Unicode MS" panose="020B0604020202020204" pitchFamily="50" charset="-128"/>
              </a:rPr>
              <a:t>"</a:t>
            </a:r>
            <a:r>
              <a:rPr lang="it-IT" altLang="ja-JP" sz="1000" dirty="0">
                <a:solidFill>
                  <a:schemeClr val="tx1"/>
                </a:solidFill>
                <a:latin typeface="Arial Unicode MS" panose="020B0604020202020204" pitchFamily="50" charset="-128"/>
              </a:rPr>
              <a:t>https://gateway.watsonplatform.net/retrieve-and-rank/api/v1/solr_clusters"</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7508488" y="4052356"/>
            <a:ext cx="1986641" cy="553998"/>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プロキシ</a:t>
            </a:r>
            <a:r>
              <a:rPr lang="ja-JP" altLang="en-US" sz="1000" dirty="0" smtClean="0">
                <a:solidFill>
                  <a:schemeClr val="tx1"/>
                </a:solidFill>
                <a:latin typeface="Arial Unicode MS" panose="020B0604020202020204" pitchFamily="50" charset="-128"/>
              </a:rPr>
              <a:t>設定</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サービス</a:t>
            </a:r>
            <a:r>
              <a:rPr lang="ja-JP" altLang="en-US" sz="1000" dirty="0">
                <a:solidFill>
                  <a:schemeClr val="tx1"/>
                </a:solidFill>
                <a:latin typeface="Arial Unicode MS" panose="020B0604020202020204" pitchFamily="50" charset="-128"/>
              </a:rPr>
              <a:t>資格情報</a:t>
            </a:r>
          </a:p>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URL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041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Solr</a:t>
            </a:r>
            <a:r>
              <a:rPr lang="ja-JP" altLang="en-US" sz="1800" dirty="0" smtClean="0"/>
              <a:t>設定ファイルの準備</a:t>
            </a:r>
            <a:endParaRPr lang="en-US" altLang="ja-JP" sz="1600" dirty="0"/>
          </a:p>
          <a:p>
            <a:pPr lvl="1"/>
            <a:r>
              <a:rPr lang="en-US" altLang="ja-JP" sz="1400" dirty="0" smtClean="0"/>
              <a:t>Solr</a:t>
            </a:r>
            <a:r>
              <a:rPr lang="ja-JP" altLang="en-US" sz="1400" dirty="0" smtClean="0"/>
              <a:t>の設定ファイルを日本語対応用に編集する（</a:t>
            </a:r>
            <a:r>
              <a:rPr lang="en-US" altLang="ja-JP" sz="1400" dirty="0" smtClean="0"/>
              <a:t>Schema.xml</a:t>
            </a:r>
            <a:r>
              <a:rPr lang="ja-JP" altLang="en-US" sz="1400" dirty="0" smtClean="0"/>
              <a:t>）</a:t>
            </a:r>
            <a:endParaRPr lang="en-US" altLang="ja-JP" sz="1400" dirty="0"/>
          </a:p>
          <a:p>
            <a:pPr lvl="1"/>
            <a:endParaRPr lang="en-US" altLang="ja-JP" sz="1600" dirty="0"/>
          </a:p>
          <a:p>
            <a:pPr lvl="1"/>
            <a:endParaRPr lang="en-US" altLang="ja-JP" sz="1600" dirty="0"/>
          </a:p>
          <a:p>
            <a:pPr marL="365760" lvl="1" indent="0">
              <a:buNone/>
            </a:pPr>
            <a:endParaRPr lang="en-US" altLang="ja-JP" sz="1600" dirty="0"/>
          </a:p>
          <a:p>
            <a:pPr lvl="1"/>
            <a:endParaRPr lang="en-US" altLang="ja-JP" sz="1600" dirty="0"/>
          </a:p>
          <a:p>
            <a:pPr lvl="1"/>
            <a:endParaRPr lang="en-US" altLang="ja-JP" sz="1600" dirty="0"/>
          </a:p>
          <a:p>
            <a:pPr lvl="1"/>
            <a:endParaRPr lang="en-US" altLang="ja-JP" sz="1600" dirty="0"/>
          </a:p>
          <a:p>
            <a:endParaRPr lang="en-US" altLang="ja-JP" sz="1800" dirty="0"/>
          </a:p>
          <a:p>
            <a:endParaRPr lang="en-US" altLang="ja-JP" sz="1800"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日本語</a:t>
            </a:r>
            <a:r>
              <a:rPr kumimoji="1" lang="ja-JP" altLang="en-US" dirty="0"/>
              <a:t>対応用</a:t>
            </a:r>
            <a:r>
              <a:rPr kumimoji="1" lang="ja-JP" altLang="en-US" dirty="0" smtClean="0"/>
              <a:t>に設定ファイルの編集を行う。</a:t>
            </a:r>
            <a:endParaRPr kumimoji="1" lang="ja-JP" altLang="en-US" dirty="0"/>
          </a:p>
        </p:txBody>
      </p:sp>
      <p:sp>
        <p:nvSpPr>
          <p:cNvPr id="5" name="正方形/長方形 4"/>
          <p:cNvSpPr/>
          <p:nvPr/>
        </p:nvSpPr>
        <p:spPr>
          <a:xfrm>
            <a:off x="138990" y="2611526"/>
            <a:ext cx="3694176" cy="350398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900" dirty="0" smtClean="0"/>
              <a:t>&lt;</a:t>
            </a:r>
            <a:r>
              <a:rPr kumimoji="1" lang="en-US" altLang="ja-JP" sz="900" dirty="0" err="1"/>
              <a:t>fieldType</a:t>
            </a:r>
            <a:r>
              <a:rPr kumimoji="1" lang="en-US" altLang="ja-JP" sz="900" dirty="0"/>
              <a:t> name="</a:t>
            </a:r>
            <a:r>
              <a:rPr kumimoji="1" lang="en-US" altLang="ja-JP" sz="900" dirty="0" err="1"/>
              <a:t>watson_text_ja</a:t>
            </a:r>
            <a:r>
              <a:rPr kumimoji="1" lang="en-US" altLang="ja-JP" sz="900" dirty="0"/>
              <a:t>" indexed="true" stored="true" class="</a:t>
            </a:r>
            <a:r>
              <a:rPr kumimoji="1" lang="en-US" altLang="ja-JP" sz="900" dirty="0" err="1"/>
              <a:t>com.ibm.watson.hector.plugins.fieldtype.WatsonTextField</a:t>
            </a:r>
            <a:r>
              <a:rPr kumimoji="1" lang="en-US" altLang="ja-JP" sz="900" dirty="0"/>
              <a:t>"&gt;</a:t>
            </a:r>
          </a:p>
          <a:p>
            <a:r>
              <a:rPr kumimoji="1" lang="en-US" altLang="ja-JP" sz="900" dirty="0"/>
              <a:t>      &lt;analyzer type="index"&gt;</a:t>
            </a:r>
          </a:p>
          <a:p>
            <a:r>
              <a:rPr kumimoji="1" lang="en-US" altLang="ja-JP" sz="900" dirty="0"/>
              <a:t>          &lt;tokenizer class="</a:t>
            </a:r>
            <a:r>
              <a:rPr kumimoji="1" lang="en-US" altLang="ja-JP" sz="900" dirty="0" err="1"/>
              <a:t>solr.JapaneseTokenizerFactory</a:t>
            </a:r>
            <a:r>
              <a:rPr kumimoji="1" lang="en-US" altLang="ja-JP" sz="900" dirty="0"/>
              <a:t>"/&gt;</a:t>
            </a:r>
          </a:p>
          <a:p>
            <a:r>
              <a:rPr kumimoji="1" lang="en-US" altLang="ja-JP" sz="900" dirty="0"/>
              <a:t>          &lt;filter class="</a:t>
            </a:r>
            <a:r>
              <a:rPr kumimoji="1" lang="en-US" altLang="ja-JP" sz="900" dirty="0" err="1"/>
              <a:t>solr.JapaneseBaseFormFilterFactory</a:t>
            </a:r>
            <a:r>
              <a:rPr kumimoji="1" lang="en-US" altLang="ja-JP" sz="900" dirty="0"/>
              <a:t>"/&gt;</a:t>
            </a:r>
          </a:p>
          <a:p>
            <a:r>
              <a:rPr kumimoji="1" lang="en-US" altLang="ja-JP" sz="900" dirty="0"/>
              <a:t>          &lt;filter class="</a:t>
            </a:r>
            <a:r>
              <a:rPr kumimoji="1" lang="en-US" altLang="ja-JP" sz="900" dirty="0" err="1"/>
              <a:t>solr.CJKWidthFilterFactory</a:t>
            </a:r>
            <a:r>
              <a:rPr kumimoji="1" lang="en-US" altLang="ja-JP" sz="900" dirty="0"/>
              <a:t>"/&gt;</a:t>
            </a:r>
          </a:p>
          <a:p>
            <a:r>
              <a:rPr kumimoji="1" lang="en-US" altLang="ja-JP" sz="900" dirty="0"/>
              <a:t>          &lt;filter class="</a:t>
            </a:r>
            <a:r>
              <a:rPr kumimoji="1" lang="en-US" altLang="ja-JP" sz="900" dirty="0" err="1"/>
              <a:t>solr.JapaneseKatakanaStemFilterFactory</a:t>
            </a:r>
            <a:r>
              <a:rPr kumimoji="1" lang="en-US" altLang="ja-JP" sz="900" dirty="0"/>
              <a:t>" </a:t>
            </a:r>
            <a:r>
              <a:rPr kumimoji="1" lang="en-US" altLang="ja-JP" sz="900" dirty="0" err="1"/>
              <a:t>minimumLength</a:t>
            </a:r>
            <a:r>
              <a:rPr kumimoji="1" lang="en-US" altLang="ja-JP" sz="900" dirty="0"/>
              <a:t>="4"/&gt;</a:t>
            </a:r>
          </a:p>
          <a:p>
            <a:r>
              <a:rPr kumimoji="1" lang="en-US" altLang="ja-JP" sz="900" dirty="0"/>
              <a:t>          &lt;filter class="</a:t>
            </a:r>
            <a:r>
              <a:rPr kumimoji="1" lang="en-US" altLang="ja-JP" sz="900" dirty="0" err="1"/>
              <a:t>solr.LowerCaseFilterFactory</a:t>
            </a:r>
            <a:r>
              <a:rPr kumimoji="1" lang="en-US" altLang="ja-JP" sz="900" dirty="0"/>
              <a:t>"/&gt;</a:t>
            </a:r>
          </a:p>
          <a:p>
            <a:r>
              <a:rPr kumimoji="1" lang="en-US" altLang="ja-JP" sz="900" dirty="0"/>
              <a:t>      &lt;/analyzer&gt;</a:t>
            </a:r>
          </a:p>
          <a:p>
            <a:r>
              <a:rPr kumimoji="1" lang="en-US" altLang="ja-JP" sz="900" dirty="0"/>
              <a:t>      &lt;analyzer type="query"&gt;</a:t>
            </a:r>
          </a:p>
          <a:p>
            <a:r>
              <a:rPr kumimoji="1" lang="en-US" altLang="ja-JP" sz="900" dirty="0"/>
              <a:t>          &lt;tokenizer class="</a:t>
            </a:r>
            <a:r>
              <a:rPr kumimoji="1" lang="en-US" altLang="ja-JP" sz="900" dirty="0" err="1"/>
              <a:t>solr.JapaneseTokenizerFactory</a:t>
            </a:r>
            <a:r>
              <a:rPr kumimoji="1" lang="en-US" altLang="ja-JP" sz="900" dirty="0"/>
              <a:t>"/&gt;</a:t>
            </a:r>
          </a:p>
          <a:p>
            <a:r>
              <a:rPr kumimoji="1" lang="en-US" altLang="ja-JP" sz="900" dirty="0"/>
              <a:t>          &lt;filter class="</a:t>
            </a:r>
            <a:r>
              <a:rPr kumimoji="1" lang="en-US" altLang="ja-JP" sz="900" dirty="0" err="1"/>
              <a:t>solr.JapaneseBaseFormFilterFactory</a:t>
            </a:r>
            <a:r>
              <a:rPr kumimoji="1" lang="en-US" altLang="ja-JP" sz="900" dirty="0"/>
              <a:t>"/&gt;</a:t>
            </a:r>
          </a:p>
          <a:p>
            <a:r>
              <a:rPr kumimoji="1" lang="en-US" altLang="ja-JP" sz="900" dirty="0"/>
              <a:t>          &lt;filter class="</a:t>
            </a:r>
            <a:r>
              <a:rPr kumimoji="1" lang="en-US" altLang="ja-JP" sz="900" dirty="0" err="1"/>
              <a:t>solr.JapanesePartOfSpeechStopFilterFactory</a:t>
            </a:r>
            <a:r>
              <a:rPr kumimoji="1" lang="en-US" altLang="ja-JP" sz="900" dirty="0"/>
              <a:t>" tags="</a:t>
            </a:r>
            <a:r>
              <a:rPr kumimoji="1" lang="en-US" altLang="ja-JP" sz="900" dirty="0" err="1"/>
              <a:t>lang</a:t>
            </a:r>
            <a:r>
              <a:rPr kumimoji="1" lang="en-US" altLang="ja-JP" sz="900" dirty="0"/>
              <a:t>/stoptags_ja.txt"/&gt;</a:t>
            </a:r>
          </a:p>
          <a:p>
            <a:r>
              <a:rPr kumimoji="1" lang="en-US" altLang="ja-JP" sz="900" dirty="0"/>
              <a:t>          &lt;filter class="</a:t>
            </a:r>
            <a:r>
              <a:rPr kumimoji="1" lang="en-US" altLang="ja-JP" sz="900" dirty="0" err="1"/>
              <a:t>solr.CJKWidthFilterFactory</a:t>
            </a:r>
            <a:r>
              <a:rPr kumimoji="1" lang="en-US" altLang="ja-JP" sz="900" dirty="0"/>
              <a:t>"/&gt;</a:t>
            </a:r>
          </a:p>
          <a:p>
            <a:r>
              <a:rPr kumimoji="1" lang="en-US" altLang="ja-JP" sz="900" dirty="0"/>
              <a:t>          &lt;filter class="</a:t>
            </a:r>
            <a:r>
              <a:rPr kumimoji="1" lang="en-US" altLang="ja-JP" sz="900" dirty="0" err="1"/>
              <a:t>solr.StopFilterFactory</a:t>
            </a:r>
            <a:r>
              <a:rPr kumimoji="1" lang="en-US" altLang="ja-JP" sz="900" dirty="0"/>
              <a:t>" </a:t>
            </a:r>
            <a:r>
              <a:rPr kumimoji="1" lang="en-US" altLang="ja-JP" sz="900" dirty="0" err="1"/>
              <a:t>ignoreCase</a:t>
            </a:r>
            <a:r>
              <a:rPr kumimoji="1" lang="en-US" altLang="ja-JP" sz="900" dirty="0"/>
              <a:t>="true" words="</a:t>
            </a:r>
            <a:r>
              <a:rPr kumimoji="1" lang="en-US" altLang="ja-JP" sz="900" dirty="0" err="1"/>
              <a:t>lang</a:t>
            </a:r>
            <a:r>
              <a:rPr kumimoji="1" lang="en-US" altLang="ja-JP" sz="900" dirty="0"/>
              <a:t>/stopwords_ja.txt"/&gt;</a:t>
            </a:r>
          </a:p>
          <a:p>
            <a:r>
              <a:rPr kumimoji="1" lang="en-US" altLang="ja-JP" sz="900" dirty="0"/>
              <a:t>          &lt;filter class="</a:t>
            </a:r>
            <a:r>
              <a:rPr kumimoji="1" lang="en-US" altLang="ja-JP" sz="900" dirty="0" err="1"/>
              <a:t>solr.JapaneseKatakanaStemFilterFactory</a:t>
            </a:r>
            <a:r>
              <a:rPr kumimoji="1" lang="en-US" altLang="ja-JP" sz="900" dirty="0"/>
              <a:t>" </a:t>
            </a:r>
            <a:r>
              <a:rPr kumimoji="1" lang="en-US" altLang="ja-JP" sz="900" dirty="0" err="1"/>
              <a:t>minimumLength</a:t>
            </a:r>
            <a:r>
              <a:rPr kumimoji="1" lang="en-US" altLang="ja-JP" sz="900" dirty="0"/>
              <a:t>="4"/&gt;</a:t>
            </a:r>
          </a:p>
          <a:p>
            <a:r>
              <a:rPr kumimoji="1" lang="en-US" altLang="ja-JP" sz="900" dirty="0"/>
              <a:t>          &lt;filter class="</a:t>
            </a:r>
            <a:r>
              <a:rPr kumimoji="1" lang="en-US" altLang="ja-JP" sz="900" dirty="0" err="1"/>
              <a:t>solr.LowerCaseFilterFactory</a:t>
            </a:r>
            <a:r>
              <a:rPr kumimoji="1" lang="en-US" altLang="ja-JP" sz="900" dirty="0"/>
              <a:t>"/&gt;</a:t>
            </a:r>
          </a:p>
          <a:p>
            <a:r>
              <a:rPr kumimoji="1" lang="en-US" altLang="ja-JP" sz="900" dirty="0"/>
              <a:t>      &lt;/analyzer&gt;</a:t>
            </a:r>
          </a:p>
          <a:p>
            <a:r>
              <a:rPr kumimoji="1" lang="en-US" altLang="ja-JP" sz="900" dirty="0"/>
              <a:t>  &lt;/</a:t>
            </a:r>
            <a:r>
              <a:rPr kumimoji="1" lang="en-US" altLang="ja-JP" sz="900" dirty="0" err="1"/>
              <a:t>fieldType</a:t>
            </a:r>
            <a:r>
              <a:rPr kumimoji="1" lang="en-US" altLang="ja-JP" sz="900" dirty="0"/>
              <a:t>&gt;</a:t>
            </a:r>
            <a:endParaRPr kumimoji="1" lang="ja-JP" altLang="en-US" sz="900" dirty="0"/>
          </a:p>
        </p:txBody>
      </p:sp>
      <p:sp>
        <p:nvSpPr>
          <p:cNvPr id="9" name="正方形/長方形 8"/>
          <p:cNvSpPr/>
          <p:nvPr/>
        </p:nvSpPr>
        <p:spPr>
          <a:xfrm>
            <a:off x="3980381" y="2611526"/>
            <a:ext cx="4910938"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900" dirty="0"/>
              <a:t> &lt;fieldType name="text_ja" indexed="true" class="solr.TextField" positionIncrementGap="100"&gt;</a:t>
            </a:r>
          </a:p>
          <a:p>
            <a:r>
              <a:rPr lang="ja-JP" altLang="en-US" sz="900" dirty="0"/>
              <a:t>      &lt;analyzer type="index"&gt;</a:t>
            </a:r>
          </a:p>
          <a:p>
            <a:r>
              <a:rPr lang="ja-JP" altLang="en-US" sz="900" dirty="0"/>
              <a:t>          &lt;tokenizer class="solr.JapaneseTokenizerFactory"/&gt;</a:t>
            </a:r>
          </a:p>
          <a:p>
            <a:r>
              <a:rPr lang="ja-JP" altLang="en-US" sz="900" dirty="0"/>
              <a:t>          &lt;filter class="solr.JapaneseBaseFormFilterFactory"/&gt;</a:t>
            </a:r>
          </a:p>
          <a:p>
            <a:r>
              <a:rPr lang="ja-JP" altLang="en-US" sz="900" dirty="0"/>
              <a:t>          &lt;filter class="solr.CJKWidthFilterFactory"/&gt;</a:t>
            </a:r>
          </a:p>
          <a:p>
            <a:r>
              <a:rPr lang="ja-JP" altLang="en-US" sz="900" dirty="0"/>
              <a:t>          &lt;filter class="solr.JapaneseKatakanaStemFilterFactory" minimumLength="4"/&gt;</a:t>
            </a:r>
          </a:p>
          <a:p>
            <a:r>
              <a:rPr lang="ja-JP" altLang="en-US" sz="900" dirty="0"/>
              <a:t>          &lt;filter class="solr.LowerCaseFilterFactory"/&gt;</a:t>
            </a:r>
          </a:p>
          <a:p>
            <a:r>
              <a:rPr lang="ja-JP" altLang="en-US" sz="900" dirty="0"/>
              <a:t>      &lt;/analyzer&gt;</a:t>
            </a:r>
          </a:p>
          <a:p>
            <a:r>
              <a:rPr lang="ja-JP" altLang="en-US" sz="900" dirty="0"/>
              <a:t>      &lt;analyzer type="query"&gt;</a:t>
            </a:r>
          </a:p>
          <a:p>
            <a:r>
              <a:rPr lang="ja-JP" altLang="en-US" sz="900" dirty="0"/>
              <a:t>          &lt;tokenizer class="solr.JapaneseTokenizerFactory"/&gt;</a:t>
            </a:r>
          </a:p>
          <a:p>
            <a:r>
              <a:rPr lang="ja-JP" altLang="en-US" sz="900" dirty="0"/>
              <a:t>          &lt;filter class="solr.JapaneseBaseFormFilterFactory"/&gt;</a:t>
            </a:r>
          </a:p>
          <a:p>
            <a:r>
              <a:rPr lang="ja-JP" altLang="en-US" sz="900" dirty="0"/>
              <a:t>          &lt;filter class="solr.JapanesePartOfSpeechStopFilterFactory" tags="lang/stoptags_ja.txt"/&gt;</a:t>
            </a:r>
          </a:p>
          <a:p>
            <a:r>
              <a:rPr lang="ja-JP" altLang="en-US" sz="900" dirty="0"/>
              <a:t>          &lt;filter class="solr.CJKWidthFilterFactory"/&gt;</a:t>
            </a:r>
          </a:p>
          <a:p>
            <a:r>
              <a:rPr lang="ja-JP" altLang="en-US" sz="900" dirty="0"/>
              <a:t>          &lt;filter class="solr.StopFilterFactory" ignoreCase="true" words="lang/stopwords_ja.txt"/&gt;</a:t>
            </a:r>
          </a:p>
          <a:p>
            <a:r>
              <a:rPr lang="ja-JP" altLang="en-US" sz="900" dirty="0"/>
              <a:t>          &lt;filter class="solr.JapaneseKatakanaStemFilterFactory" minimumLength="4"/&gt;</a:t>
            </a:r>
          </a:p>
          <a:p>
            <a:r>
              <a:rPr lang="ja-JP" altLang="en-US" sz="900" dirty="0"/>
              <a:t>          &lt;filter class="solr.LowerCaseFilterFactory"/&gt;</a:t>
            </a:r>
          </a:p>
          <a:p>
            <a:r>
              <a:rPr lang="ja-JP" altLang="en-US" sz="900" dirty="0"/>
              <a:t>      &lt;/analyzer&gt;</a:t>
            </a:r>
          </a:p>
          <a:p>
            <a:r>
              <a:rPr lang="ja-JP" altLang="en-US" sz="900" dirty="0"/>
              <a:t>  &lt;/fieldType&gt;</a:t>
            </a:r>
          </a:p>
        </p:txBody>
      </p:sp>
      <p:sp>
        <p:nvSpPr>
          <p:cNvPr id="17" name="正方形/長方形 16"/>
          <p:cNvSpPr/>
          <p:nvPr/>
        </p:nvSpPr>
        <p:spPr>
          <a:xfrm>
            <a:off x="9038534" y="2611526"/>
            <a:ext cx="2928518" cy="32778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ja-JP" altLang="en-US" sz="900" dirty="0"/>
              <a:t> &lt;field name="id" type="string" indexed="true" stored="true" required="true" multiValued="false" /&gt; </a:t>
            </a:r>
          </a:p>
          <a:p>
            <a:r>
              <a:rPr lang="ja-JP" altLang="en-US" sz="900" dirty="0"/>
              <a:t>   &lt;field name="title" type="watson_text_ja" indexed="true" stored="true" required="false" multiValued="true" /&gt;</a:t>
            </a:r>
          </a:p>
          <a:p>
            <a:r>
              <a:rPr lang="ja-JP" altLang="en-US" sz="900" dirty="0"/>
              <a:t>   &lt;field name="body" type="watson_text_ja" indexed="true" stored="true" required="false" multiValued="true" /&gt;</a:t>
            </a:r>
          </a:p>
          <a:p>
            <a:endParaRPr lang="ja-JP" altLang="en-US" sz="900" dirty="0"/>
          </a:p>
          <a:p>
            <a:r>
              <a:rPr lang="ja-JP" altLang="en-US" sz="900" dirty="0"/>
              <a:t>   &lt;!-- make a copy field using normal OOB solr text_en --&gt;</a:t>
            </a:r>
          </a:p>
          <a:p>
            <a:r>
              <a:rPr lang="ja-JP" altLang="en-US" sz="900" dirty="0"/>
              <a:t>   &lt;field name="text" type="text_ja" indexed="true" stored="false" required="false" multiValued="true" /&gt;</a:t>
            </a:r>
          </a:p>
          <a:p>
            <a:r>
              <a:rPr lang="ja-JP" altLang="en-US" sz="900" dirty="0"/>
              <a:t>   &lt;!-- make a copy field using watson_text_en --&gt;</a:t>
            </a:r>
          </a:p>
          <a:p>
            <a:r>
              <a:rPr lang="ja-JP" altLang="en-US" sz="900" dirty="0"/>
              <a:t>   &lt;field name="watson_text" type="watson_text_ja" indexed="true" stored="false" required="false" multiValued="true" /&gt;</a:t>
            </a:r>
          </a:p>
          <a:p>
            <a:r>
              <a:rPr lang="ja-JP" altLang="en-US" sz="900" dirty="0"/>
              <a:t>   </a:t>
            </a:r>
          </a:p>
          <a:p>
            <a:r>
              <a:rPr lang="ja-JP" altLang="en-US" sz="900" dirty="0"/>
              <a:t>   &lt;copyField source="title" dest="text"/&gt;</a:t>
            </a:r>
          </a:p>
          <a:p>
            <a:r>
              <a:rPr lang="ja-JP" altLang="en-US" sz="900" dirty="0"/>
              <a:t>   &lt;copyField source="body" dest="text"/&gt;</a:t>
            </a:r>
          </a:p>
          <a:p>
            <a:r>
              <a:rPr lang="ja-JP" altLang="en-US" sz="900" dirty="0"/>
              <a:t>   </a:t>
            </a:r>
          </a:p>
          <a:p>
            <a:r>
              <a:rPr lang="ja-JP" altLang="en-US" sz="900" dirty="0"/>
              <a:t>   &lt;copyField source="title" dest="watson_text"/&gt;</a:t>
            </a:r>
          </a:p>
          <a:p>
            <a:r>
              <a:rPr lang="ja-JP" altLang="en-US" sz="900" dirty="0"/>
              <a:t>   &lt;copyField source="body" dest="watson_text"/&gt;</a:t>
            </a:r>
          </a:p>
        </p:txBody>
      </p:sp>
    </p:spTree>
    <p:extLst>
      <p:ext uri="{BB962C8B-B14F-4D97-AF65-F5344CB8AC3E}">
        <p14:creationId xmlns:p14="http://schemas.microsoft.com/office/powerpoint/2010/main" val="208873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Solr</a:t>
            </a:r>
            <a:r>
              <a:rPr lang="ja-JP" altLang="en-US" sz="1800" dirty="0" smtClean="0"/>
              <a:t>設定ファイルの準備</a:t>
            </a:r>
            <a:endParaRPr lang="en-US" altLang="ja-JP" sz="1600" dirty="0"/>
          </a:p>
          <a:p>
            <a:pPr lvl="1"/>
            <a:r>
              <a:rPr lang="en-US" altLang="ja-JP" sz="1400" dirty="0" smtClean="0"/>
              <a:t>Solr</a:t>
            </a:r>
            <a:r>
              <a:rPr lang="ja-JP" altLang="en-US" sz="1400" dirty="0" smtClean="0"/>
              <a:t>の設定ファイルを日本語対応用に編集する（</a:t>
            </a:r>
            <a:r>
              <a:rPr lang="en-US" altLang="ja-JP" sz="1400" dirty="0" smtClean="0"/>
              <a:t>solrconfig.xml</a:t>
            </a:r>
            <a:r>
              <a:rPr lang="ja-JP" altLang="en-US" sz="1400" dirty="0" smtClean="0"/>
              <a:t>）</a:t>
            </a:r>
            <a:endParaRPr lang="en-US" altLang="ja-JP" sz="1400" dirty="0" smtClean="0"/>
          </a:p>
          <a:p>
            <a:pPr lvl="1"/>
            <a:endParaRPr lang="en-US" altLang="ja-JP" sz="1400" dirty="0"/>
          </a:p>
          <a:p>
            <a:pPr lvl="1"/>
            <a:endParaRPr lang="en-US" altLang="ja-JP" sz="1400" dirty="0" smtClean="0"/>
          </a:p>
          <a:p>
            <a:pPr lvl="1"/>
            <a:endParaRPr lang="en-US" altLang="ja-JP" sz="1400" dirty="0"/>
          </a:p>
          <a:p>
            <a:pPr lvl="1"/>
            <a:endParaRPr lang="en-US" altLang="ja-JP" sz="1400" dirty="0" smtClean="0"/>
          </a:p>
          <a:p>
            <a:pPr lvl="1"/>
            <a:r>
              <a:rPr lang="en-US" altLang="ja-JP" sz="1400" dirty="0" smtClean="0"/>
              <a:t>Solr</a:t>
            </a:r>
            <a:r>
              <a:rPr lang="ja-JP" altLang="en-US" sz="1400" dirty="0" smtClean="0"/>
              <a:t>の設定ファイルを日本語対応用に追加する（</a:t>
            </a:r>
            <a:r>
              <a:rPr lang="en-US" altLang="ja-JP" sz="1400" dirty="0" smtClean="0"/>
              <a:t>stoptags_ja.txt</a:t>
            </a:r>
            <a:r>
              <a:rPr lang="ja-JP" altLang="en-US" sz="1400" dirty="0" err="1" smtClean="0"/>
              <a:t>、</a:t>
            </a:r>
            <a:r>
              <a:rPr lang="en-US" altLang="ja-JP" sz="1400" dirty="0" smtClean="0"/>
              <a:t>stopwords_ja.txt</a:t>
            </a:r>
            <a:r>
              <a:rPr lang="ja-JP" altLang="en-US" sz="1400" dirty="0" smtClean="0"/>
              <a:t>）</a:t>
            </a:r>
            <a:endParaRPr lang="en-US" altLang="ja-JP" sz="1400" dirty="0"/>
          </a:p>
          <a:p>
            <a:pPr lvl="1"/>
            <a:endParaRPr lang="en-US" altLang="ja-JP" sz="1600" dirty="0"/>
          </a:p>
          <a:p>
            <a:pPr lvl="1"/>
            <a:endParaRPr lang="en-US" altLang="ja-JP" sz="1600" dirty="0"/>
          </a:p>
          <a:p>
            <a:pPr marL="365760" lvl="1" indent="0">
              <a:buNone/>
            </a:pPr>
            <a:endParaRPr lang="en-US" altLang="ja-JP" sz="1600" dirty="0"/>
          </a:p>
          <a:p>
            <a:pPr lvl="1"/>
            <a:endParaRPr lang="en-US" altLang="ja-JP" sz="1600" dirty="0"/>
          </a:p>
          <a:p>
            <a:pPr lvl="1"/>
            <a:endParaRPr lang="en-US" altLang="ja-JP" sz="1600" dirty="0"/>
          </a:p>
          <a:p>
            <a:pPr lvl="1"/>
            <a:endParaRPr lang="en-US" altLang="ja-JP" sz="1600" dirty="0"/>
          </a:p>
          <a:p>
            <a:endParaRPr lang="en-US" altLang="ja-JP" sz="1800" dirty="0"/>
          </a:p>
          <a:p>
            <a:endParaRPr lang="en-US" altLang="ja-JP" sz="1800"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a:t>日本語対応用に設定ファイルの</a:t>
            </a:r>
            <a:r>
              <a:rPr kumimoji="1" lang="ja-JP" altLang="en-US" dirty="0" smtClean="0"/>
              <a:t>編集、追加を</a:t>
            </a:r>
            <a:r>
              <a:rPr kumimoji="1" lang="ja-JP" altLang="en-US" dirty="0"/>
              <a:t>行う。</a:t>
            </a:r>
            <a:endParaRPr kumimoji="1" lang="ja-JP" altLang="en-US" dirty="0"/>
          </a:p>
        </p:txBody>
      </p:sp>
      <p:sp>
        <p:nvSpPr>
          <p:cNvPr id="5" name="正方形/長方形 4"/>
          <p:cNvSpPr/>
          <p:nvPr/>
        </p:nvSpPr>
        <p:spPr>
          <a:xfrm>
            <a:off x="1938529" y="2535186"/>
            <a:ext cx="6934808" cy="94366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r>
              <a:rPr kumimoji="1" lang="en-US" altLang="ja-JP" sz="900" dirty="0"/>
              <a:t>&lt;</a:t>
            </a:r>
            <a:r>
              <a:rPr kumimoji="1" lang="en-US" altLang="ja-JP" sz="900" dirty="0" err="1"/>
              <a:t>queryParser</a:t>
            </a:r>
            <a:r>
              <a:rPr kumimoji="1" lang="en-US" altLang="ja-JP" sz="900" dirty="0"/>
              <a:t> name="</a:t>
            </a:r>
            <a:r>
              <a:rPr kumimoji="1" lang="en-US" altLang="ja-JP" sz="900" dirty="0" err="1"/>
              <a:t>fcQueryParser</a:t>
            </a:r>
            <a:r>
              <a:rPr kumimoji="1" lang="en-US" altLang="ja-JP" sz="900" dirty="0"/>
              <a:t>" class="</a:t>
            </a:r>
            <a:r>
              <a:rPr kumimoji="1" lang="en-US" altLang="ja-JP" sz="900" dirty="0" err="1"/>
              <a:t>com.ibm.watson.hector.plugins.qparser.WatsonFCQParser</a:t>
            </a:r>
            <a:r>
              <a:rPr kumimoji="1" lang="en-US" altLang="ja-JP" sz="900" dirty="0"/>
              <a:t>"&gt;</a:t>
            </a:r>
          </a:p>
          <a:p>
            <a:r>
              <a:rPr kumimoji="1" lang="en-US" altLang="ja-JP" sz="900" dirty="0"/>
              <a:t>    &lt;</a:t>
            </a:r>
            <a:r>
              <a:rPr kumimoji="1" lang="en-US" altLang="ja-JP" sz="900" dirty="0" err="1"/>
              <a:t>str</a:t>
            </a:r>
            <a:r>
              <a:rPr kumimoji="1" lang="en-US" altLang="ja-JP" sz="900" dirty="0"/>
              <a:t> name="</a:t>
            </a:r>
            <a:r>
              <a:rPr kumimoji="1" lang="en-US" altLang="ja-JP" sz="900" dirty="0" err="1"/>
              <a:t>textFieldTypes</a:t>
            </a:r>
            <a:r>
              <a:rPr kumimoji="1" lang="en-US" altLang="ja-JP" sz="900" dirty="0"/>
              <a:t>"&gt;</a:t>
            </a:r>
            <a:r>
              <a:rPr kumimoji="1" lang="en-US" altLang="ja-JP" sz="900" dirty="0" err="1"/>
              <a:t>watson_text_ja</a:t>
            </a:r>
            <a:r>
              <a:rPr kumimoji="1" lang="en-US" altLang="ja-JP" sz="900" dirty="0"/>
              <a:t>&lt;/</a:t>
            </a:r>
            <a:r>
              <a:rPr kumimoji="1" lang="en-US" altLang="ja-JP" sz="900" dirty="0" err="1"/>
              <a:t>str</a:t>
            </a:r>
            <a:r>
              <a:rPr kumimoji="1" lang="en-US" altLang="ja-JP" sz="900" dirty="0"/>
              <a:t>&gt;</a:t>
            </a:r>
          </a:p>
          <a:p>
            <a:r>
              <a:rPr kumimoji="1" lang="en-US" altLang="ja-JP" sz="900" dirty="0"/>
              <a:t>&lt;/</a:t>
            </a:r>
            <a:r>
              <a:rPr kumimoji="1" lang="en-US" altLang="ja-JP" sz="900" dirty="0" err="1"/>
              <a:t>queryParser</a:t>
            </a:r>
            <a:r>
              <a:rPr kumimoji="1" lang="en-US" altLang="ja-JP" sz="900" dirty="0"/>
              <a:t>&gt;</a:t>
            </a:r>
          </a:p>
          <a:p>
            <a:r>
              <a:rPr kumimoji="1" lang="en-US" altLang="ja-JP" sz="900" dirty="0"/>
              <a:t>&lt;</a:t>
            </a:r>
            <a:r>
              <a:rPr kumimoji="1" lang="en-US" altLang="ja-JP" sz="900" dirty="0" err="1"/>
              <a:t>searchComponent</a:t>
            </a:r>
            <a:r>
              <a:rPr kumimoji="1" lang="en-US" altLang="ja-JP" sz="900" dirty="0"/>
              <a:t> name="</a:t>
            </a:r>
            <a:r>
              <a:rPr kumimoji="1" lang="en-US" altLang="ja-JP" sz="900" dirty="0" err="1"/>
              <a:t>fcFeatureGenerator</a:t>
            </a:r>
            <a:r>
              <a:rPr kumimoji="1" lang="en-US" altLang="ja-JP" sz="900" dirty="0"/>
              <a:t>" class="</a:t>
            </a:r>
            <a:r>
              <a:rPr kumimoji="1" lang="en-US" altLang="ja-JP" sz="900" dirty="0" err="1"/>
              <a:t>com.ibm.watson.hector.plugins.ss.FCFeatureGeneratorComponent</a:t>
            </a:r>
            <a:r>
              <a:rPr kumimoji="1" lang="en-US" altLang="ja-JP" sz="900" dirty="0"/>
              <a:t>" /&gt;</a:t>
            </a:r>
            <a:endParaRPr kumimoji="1" lang="ja-JP" altLang="en-US" sz="900" dirty="0"/>
          </a:p>
        </p:txBody>
      </p:sp>
      <p:pic>
        <p:nvPicPr>
          <p:cNvPr id="6" name="図 5"/>
          <p:cNvPicPr>
            <a:picLocks noChangeAspect="1"/>
          </p:cNvPicPr>
          <p:nvPr/>
        </p:nvPicPr>
        <p:blipFill>
          <a:blip r:embed="rId2"/>
          <a:stretch>
            <a:fillRect/>
          </a:stretch>
        </p:blipFill>
        <p:spPr>
          <a:xfrm>
            <a:off x="1938529" y="4205820"/>
            <a:ext cx="3048230" cy="1848489"/>
          </a:xfrm>
          <a:prstGeom prst="rect">
            <a:avLst/>
          </a:prstGeom>
        </p:spPr>
      </p:pic>
      <p:pic>
        <p:nvPicPr>
          <p:cNvPr id="7" name="図 6"/>
          <p:cNvPicPr>
            <a:picLocks noChangeAspect="1"/>
          </p:cNvPicPr>
          <p:nvPr/>
        </p:nvPicPr>
        <p:blipFill>
          <a:blip r:embed="rId3"/>
          <a:stretch>
            <a:fillRect/>
          </a:stretch>
        </p:blipFill>
        <p:spPr>
          <a:xfrm>
            <a:off x="5171846" y="4204249"/>
            <a:ext cx="2600591" cy="1850060"/>
          </a:xfrm>
          <a:prstGeom prst="rect">
            <a:avLst/>
          </a:prstGeom>
        </p:spPr>
      </p:pic>
    </p:spTree>
    <p:extLst>
      <p:ext uri="{BB962C8B-B14F-4D97-AF65-F5344CB8AC3E}">
        <p14:creationId xmlns:p14="http://schemas.microsoft.com/office/powerpoint/2010/main" val="24238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4.4 Retrieve and rank</a:t>
            </a:r>
            <a:endParaRPr lang="ja-JP" altLang="en-US" dirty="0"/>
          </a:p>
        </p:txBody>
      </p:sp>
      <p:sp>
        <p:nvSpPr>
          <p:cNvPr id="3" name="コンテンツ プレースホルダー 2"/>
          <p:cNvSpPr>
            <a:spLocks noGrp="1"/>
          </p:cNvSpPr>
          <p:nvPr>
            <p:ph idx="1"/>
          </p:nvPr>
        </p:nvSpPr>
        <p:spPr/>
        <p:txBody>
          <a:bodyPr>
            <a:normAutofit/>
          </a:bodyPr>
          <a:lstStyle/>
          <a:p>
            <a:r>
              <a:rPr lang="en-US" altLang="ja-JP" sz="1800" dirty="0" smtClean="0"/>
              <a:t>Solr</a:t>
            </a:r>
            <a:r>
              <a:rPr lang="ja-JP" altLang="en-US" sz="1800" dirty="0" smtClean="0"/>
              <a:t>設定ファイルのアップロード</a:t>
            </a:r>
            <a:endParaRPr lang="en-US" altLang="ja-JP" sz="1800" dirty="0"/>
          </a:p>
          <a:p>
            <a:pPr lvl="1"/>
            <a:r>
              <a:rPr lang="ja-JP" altLang="en-US" sz="1600" dirty="0"/>
              <a:t>コマンド</a:t>
            </a:r>
            <a:endParaRPr lang="en-US" altLang="ja-JP" sz="1600" dirty="0"/>
          </a:p>
          <a:p>
            <a:pPr lvl="1"/>
            <a:endParaRPr lang="en-US" altLang="ja-JP" sz="1600" dirty="0"/>
          </a:p>
          <a:p>
            <a:pPr lvl="1"/>
            <a:endParaRPr lang="en-US" altLang="ja-JP" sz="1600" dirty="0"/>
          </a:p>
          <a:p>
            <a:pPr marL="365760" lvl="1" indent="0">
              <a:buNone/>
            </a:pPr>
            <a:endParaRPr lang="en-US" altLang="ja-JP" sz="1600" dirty="0"/>
          </a:p>
          <a:p>
            <a:r>
              <a:rPr lang="en-US" altLang="ja-JP" sz="1800" dirty="0" smtClean="0"/>
              <a:t>Solr</a:t>
            </a:r>
            <a:r>
              <a:rPr lang="ja-JP" altLang="en-US" sz="1800" dirty="0" smtClean="0"/>
              <a:t>クラスタの状態確認コマンド実行結果</a:t>
            </a:r>
            <a:endParaRPr lang="en-US" altLang="ja-JP" sz="1600" dirty="0"/>
          </a:p>
          <a:p>
            <a:pPr lvl="1"/>
            <a:endParaRPr lang="en-US" altLang="ja-JP" sz="1600" dirty="0"/>
          </a:p>
          <a:p>
            <a:pPr lvl="1"/>
            <a:endParaRPr lang="en-US" altLang="ja-JP" sz="1600" dirty="0"/>
          </a:p>
          <a:p>
            <a:pPr lvl="1"/>
            <a:endParaRPr lang="en-US" altLang="ja-JP" sz="1600" dirty="0"/>
          </a:p>
          <a:p>
            <a:endParaRPr lang="en-US" altLang="ja-JP" sz="1800" dirty="0"/>
          </a:p>
          <a:p>
            <a:endParaRPr lang="en-US" altLang="ja-JP" sz="1800"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a:t>REST</a:t>
            </a:r>
            <a:r>
              <a:rPr kumimoji="1" lang="ja-JP" altLang="en-US" dirty="0"/>
              <a:t> </a:t>
            </a:r>
            <a:r>
              <a:rPr kumimoji="1" lang="en-US" altLang="ja-JP" dirty="0"/>
              <a:t>API</a:t>
            </a:r>
            <a:r>
              <a:rPr kumimoji="1" lang="ja-JP" altLang="en-US" dirty="0"/>
              <a:t>に</a:t>
            </a:r>
            <a:r>
              <a:rPr kumimoji="1" lang="ja-JP" altLang="en-US" dirty="0" smtClean="0"/>
              <a:t>よって</a:t>
            </a:r>
            <a:r>
              <a:rPr kumimoji="1" lang="en-US" altLang="ja-JP" dirty="0" smtClean="0"/>
              <a:t>Solr</a:t>
            </a:r>
            <a:r>
              <a:rPr kumimoji="1" lang="ja-JP" altLang="en-US" dirty="0" smtClean="0"/>
              <a:t>クラスタの</a:t>
            </a:r>
            <a:r>
              <a:rPr kumimoji="1" lang="ja-JP" altLang="en-US" dirty="0"/>
              <a:t>作成ができた。</a:t>
            </a:r>
            <a:endParaRPr kumimoji="1" lang="ja-JP" altLang="en-US" dirty="0"/>
          </a:p>
        </p:txBody>
      </p:sp>
      <p:sp>
        <p:nvSpPr>
          <p:cNvPr id="7" name="Rectangle 3"/>
          <p:cNvSpPr>
            <a:spLocks noChangeArrowheads="1"/>
          </p:cNvSpPr>
          <p:nvPr/>
        </p:nvSpPr>
        <p:spPr bwMode="auto">
          <a:xfrm>
            <a:off x="1974193" y="2494162"/>
            <a:ext cx="6366661" cy="1015663"/>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curl -x "http://hg-vm-prx-sdc.t.rd.honda.com:8080"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H "Content-Type: application/</a:t>
            </a:r>
            <a:r>
              <a:rPr lang="en-US" altLang="ja-JP" sz="1000" dirty="0" err="1">
                <a:solidFill>
                  <a:schemeClr val="tx1"/>
                </a:solidFill>
                <a:latin typeface="Arial Unicode MS" panose="020B0604020202020204" pitchFamily="50" charset="-128"/>
              </a:rPr>
              <a:t>json</a:t>
            </a:r>
            <a:r>
              <a:rPr lang="en-US" altLang="ja-JP" sz="1000" dirty="0">
                <a:solidFill>
                  <a:schemeClr val="tx1"/>
                </a:solidFill>
                <a:latin typeface="Arial Unicode MS" panose="020B0604020202020204" pitchFamily="50" charset="-128"/>
              </a:rPr>
              <a:t>"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X POST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u "25e39ae2-ec05-412c-999f-03c66e1a4fb3":"pTyB6nG328sU" </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a:t>
            </a:r>
            <a:r>
              <a:rPr lang="en-US" altLang="ja-JP" sz="1000" dirty="0">
                <a:solidFill>
                  <a:schemeClr val="tx1"/>
                </a:solidFill>
                <a:latin typeface="Arial Unicode MS" panose="020B0604020202020204" pitchFamily="50" charset="-128"/>
              </a:rPr>
              <a:t>d </a:t>
            </a:r>
            <a:r>
              <a:rPr lang="en-US" altLang="ja-JP" sz="1000" dirty="0" smtClean="0">
                <a:solidFill>
                  <a:schemeClr val="tx1"/>
                </a:solidFill>
                <a:latin typeface="Arial Unicode MS" panose="020B0604020202020204" pitchFamily="50" charset="-128"/>
              </a:rPr>
              <a:t>“{\”</a:t>
            </a:r>
            <a:r>
              <a:rPr lang="en-US" altLang="ja-JP" sz="1000" dirty="0" err="1" smtClean="0">
                <a:solidFill>
                  <a:schemeClr val="tx1"/>
                </a:solidFill>
                <a:latin typeface="Arial Unicode MS" panose="020B0604020202020204" pitchFamily="50" charset="-128"/>
              </a:rPr>
              <a:t>cluster_name</a:t>
            </a:r>
            <a:r>
              <a:rPr lang="en-US" altLang="ja-JP" sz="1000" dirty="0" smtClean="0">
                <a:solidFill>
                  <a:schemeClr val="tx1"/>
                </a:solidFill>
                <a:latin typeface="Arial Unicode MS" panose="020B0604020202020204" pitchFamily="50" charset="-128"/>
              </a:rPr>
              <a:t>\“:\”FE1S_Retrieve </a:t>
            </a:r>
            <a:r>
              <a:rPr lang="en-US" altLang="ja-JP" sz="1000" dirty="0">
                <a:solidFill>
                  <a:schemeClr val="tx1"/>
                </a:solidFill>
                <a:latin typeface="Arial Unicode MS" panose="020B0604020202020204" pitchFamily="50" charset="-128"/>
              </a:rPr>
              <a:t>and </a:t>
            </a:r>
            <a:r>
              <a:rPr lang="en-US" altLang="ja-JP" sz="1000" dirty="0" err="1">
                <a:solidFill>
                  <a:schemeClr val="tx1"/>
                </a:solidFill>
                <a:latin typeface="Arial Unicode MS" panose="020B0604020202020204" pitchFamily="50" charset="-128"/>
              </a:rPr>
              <a:t>Rank_API_Cluster</a:t>
            </a:r>
            <a:r>
              <a:rPr lang="en-US" altLang="ja-JP" sz="1000" dirty="0" smtClean="0">
                <a:solidFill>
                  <a:schemeClr val="tx1"/>
                </a:solidFill>
                <a:latin typeface="Arial Unicode MS" panose="020B0604020202020204" pitchFamily="50" charset="-128"/>
              </a:rPr>
              <a:t>\“}” </a:t>
            </a:r>
            <a:endParaRPr lang="en-US" altLang="ja-JP" sz="1000" dirty="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　　</a:t>
            </a:r>
            <a:r>
              <a:rPr lang="en-US" altLang="ja-JP" sz="1000" dirty="0" smtClean="0">
                <a:solidFill>
                  <a:schemeClr val="tx1"/>
                </a:solidFill>
                <a:latin typeface="Arial Unicode MS" panose="020B0604020202020204" pitchFamily="50" charset="-128"/>
              </a:rPr>
              <a:t>"https</a:t>
            </a:r>
            <a:r>
              <a:rPr lang="en-US" altLang="ja-JP" sz="1000" dirty="0">
                <a:solidFill>
                  <a:schemeClr val="tx1"/>
                </a:solidFill>
                <a:latin typeface="Arial Unicode MS" panose="020B0604020202020204" pitchFamily="50" charset="-128"/>
              </a:rPr>
              <a:t>://</a:t>
            </a:r>
            <a:r>
              <a:rPr lang="en-US" altLang="ja-JP" sz="1000" dirty="0" smtClean="0">
                <a:solidFill>
                  <a:schemeClr val="tx1"/>
                </a:solidFill>
                <a:latin typeface="Arial Unicode MS" panose="020B0604020202020204" pitchFamily="50" charset="-128"/>
              </a:rPr>
              <a:t>gateway.watsonplatform.net/retrieve-and-rank/</a:t>
            </a:r>
            <a:r>
              <a:rPr lang="en-US" altLang="ja-JP" sz="1000" dirty="0" err="1" smtClean="0">
                <a:solidFill>
                  <a:schemeClr val="tx1"/>
                </a:solidFill>
                <a:latin typeface="Arial Unicode MS" panose="020B0604020202020204" pitchFamily="50" charset="-128"/>
              </a:rPr>
              <a:t>api</a:t>
            </a:r>
            <a:r>
              <a:rPr lang="en-US" altLang="ja-JP" sz="1000" dirty="0" smtClean="0">
                <a:solidFill>
                  <a:schemeClr val="tx1"/>
                </a:solidFill>
                <a:latin typeface="Arial Unicode MS" panose="020B0604020202020204" pitchFamily="50" charset="-128"/>
              </a:rPr>
              <a:t>/v1/</a:t>
            </a:r>
            <a:r>
              <a:rPr lang="en-US" altLang="ja-JP" sz="1000" dirty="0" err="1" smtClean="0">
                <a:solidFill>
                  <a:schemeClr val="tx1"/>
                </a:solidFill>
                <a:latin typeface="Arial Unicode MS" panose="020B0604020202020204" pitchFamily="50" charset="-128"/>
              </a:rPr>
              <a:t>solr_clusters</a:t>
            </a:r>
            <a:r>
              <a:rPr lang="en-US" altLang="ja-JP" sz="1000" dirty="0" smtClean="0">
                <a:solidFill>
                  <a:schemeClr val="tx1"/>
                </a:solidFill>
                <a:latin typeface="Arial Unicode MS" panose="020B0604020202020204" pitchFamily="50" charset="-128"/>
              </a:rPr>
              <a:t>"</a:t>
            </a:r>
            <a:r>
              <a:rPr lang="ja-JP" altLang="en-US" sz="1000" dirty="0" smtClean="0">
                <a:solidFill>
                  <a:schemeClr val="tx1"/>
                </a:solidFill>
                <a:latin typeface="Arial Unicode MS" panose="020B0604020202020204" pitchFamily="50" charset="-128"/>
              </a:rPr>
              <a:t>　</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7508488" y="2494162"/>
            <a:ext cx="1986641" cy="1015663"/>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プロキシ設定</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カスタムヘッダーライン</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コマンド</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サービス資格情報</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メタデータ（</a:t>
            </a:r>
            <a:r>
              <a:rPr lang="en-US" altLang="ja-JP" sz="1000" dirty="0">
                <a:solidFill>
                  <a:schemeClr val="tx1"/>
                </a:solidFill>
                <a:latin typeface="Arial Unicode MS" panose="020B0604020202020204" pitchFamily="50" charset="-128"/>
              </a:rPr>
              <a:t>Solr</a:t>
            </a:r>
            <a:r>
              <a:rPr lang="ja-JP" altLang="en-US" sz="1000" dirty="0">
                <a:solidFill>
                  <a:schemeClr val="tx1"/>
                </a:solidFill>
                <a:latin typeface="Arial Unicode MS" panose="020B0604020202020204" pitchFamily="50" charset="-128"/>
              </a:rPr>
              <a:t>クラスタ名）</a:t>
            </a:r>
          </a:p>
          <a:p>
            <a:pPr eaLnBrk="0" fontAlgn="base" hangingPunct="0">
              <a:spcBef>
                <a:spcPct val="0"/>
              </a:spcBef>
              <a:spcAft>
                <a:spcPct val="0"/>
              </a:spcAft>
            </a:pPr>
            <a:r>
              <a:rPr lang="en-US" altLang="ja-JP" sz="1000" dirty="0">
                <a:solidFill>
                  <a:schemeClr val="tx1"/>
                </a:solidFill>
                <a:latin typeface="Arial Unicode MS" panose="020B0604020202020204" pitchFamily="50" charset="-128"/>
              </a:rPr>
              <a:t>URL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pic>
        <p:nvPicPr>
          <p:cNvPr id="6" name="図 5"/>
          <p:cNvPicPr>
            <a:picLocks noChangeAspect="1"/>
          </p:cNvPicPr>
          <p:nvPr/>
        </p:nvPicPr>
        <p:blipFill>
          <a:blip r:embed="rId2"/>
          <a:stretch>
            <a:fillRect/>
          </a:stretch>
        </p:blipFill>
        <p:spPr>
          <a:xfrm>
            <a:off x="1974193" y="4901101"/>
            <a:ext cx="8867775" cy="695325"/>
          </a:xfrm>
          <a:prstGeom prst="rect">
            <a:avLst/>
          </a:prstGeom>
        </p:spPr>
      </p:pic>
      <p:sp>
        <p:nvSpPr>
          <p:cNvPr id="10" name="正方形/長方形 9"/>
          <p:cNvSpPr/>
          <p:nvPr/>
        </p:nvSpPr>
        <p:spPr>
          <a:xfrm>
            <a:off x="2890124" y="5162458"/>
            <a:ext cx="3309797" cy="1261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5461086" y="5285672"/>
            <a:ext cx="1079142" cy="307777"/>
          </a:xfrm>
          <a:prstGeom prst="rect">
            <a:avLst/>
          </a:prstGeom>
          <a:noFill/>
        </p:spPr>
        <p:txBody>
          <a:bodyPr wrap="none" rtlCol="0">
            <a:spAutoFit/>
          </a:bodyPr>
          <a:lstStyle/>
          <a:p>
            <a:r>
              <a:rPr kumimoji="1" lang="ja-JP" altLang="en-US" sz="1400" dirty="0" smtClean="0">
                <a:solidFill>
                  <a:schemeClr val="accent1"/>
                </a:solidFill>
              </a:rPr>
              <a:t>クラスタ</a:t>
            </a:r>
            <a:r>
              <a:rPr kumimoji="1" lang="en-US" altLang="ja-JP" sz="1400" dirty="0" smtClean="0">
                <a:solidFill>
                  <a:schemeClr val="accent1"/>
                </a:solidFill>
              </a:rPr>
              <a:t>ID</a:t>
            </a:r>
            <a:endParaRPr kumimoji="1" lang="ja-JP" altLang="en-US" sz="1400" dirty="0">
              <a:solidFill>
                <a:schemeClr val="accent1"/>
              </a:solidFill>
            </a:endParaRPr>
          </a:p>
        </p:txBody>
      </p:sp>
      <p:sp>
        <p:nvSpPr>
          <p:cNvPr id="12" name="正方形/長方形 11"/>
          <p:cNvSpPr/>
          <p:nvPr/>
        </p:nvSpPr>
        <p:spPr>
          <a:xfrm>
            <a:off x="2057855" y="5285672"/>
            <a:ext cx="1526594" cy="1267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3518612" y="5341075"/>
            <a:ext cx="543739" cy="307777"/>
          </a:xfrm>
          <a:prstGeom prst="rect">
            <a:avLst/>
          </a:prstGeom>
          <a:noFill/>
        </p:spPr>
        <p:txBody>
          <a:bodyPr wrap="none" rtlCol="0">
            <a:spAutoFit/>
          </a:bodyPr>
          <a:lstStyle/>
          <a:p>
            <a:r>
              <a:rPr kumimoji="1" lang="ja-JP" altLang="en-US" sz="1400" dirty="0" smtClean="0">
                <a:solidFill>
                  <a:schemeClr val="accent1"/>
                </a:solidFill>
              </a:rPr>
              <a:t>状態</a:t>
            </a:r>
            <a:endParaRPr kumimoji="1" lang="ja-JP" altLang="en-US" sz="1400" dirty="0">
              <a:solidFill>
                <a:schemeClr val="accent1"/>
              </a:solidFill>
            </a:endParaRPr>
          </a:p>
        </p:txBody>
      </p:sp>
      <p:sp>
        <p:nvSpPr>
          <p:cNvPr id="14" name="テキスト ボックス 13"/>
          <p:cNvSpPr txBox="1"/>
          <p:nvPr/>
        </p:nvSpPr>
        <p:spPr>
          <a:xfrm>
            <a:off x="9502409" y="3034529"/>
            <a:ext cx="2441694" cy="430887"/>
          </a:xfrm>
          <a:prstGeom prst="rect">
            <a:avLst/>
          </a:prstGeom>
          <a:noFill/>
        </p:spPr>
        <p:txBody>
          <a:bodyPr wrap="none" rtlCol="0">
            <a:spAutoFit/>
          </a:bodyPr>
          <a:lstStyle/>
          <a:p>
            <a:r>
              <a:rPr kumimoji="1" lang="en-US" altLang="ja-JP" sz="1100" dirty="0" smtClean="0">
                <a:solidFill>
                  <a:schemeClr val="accent1"/>
                </a:solidFill>
              </a:rPr>
              <a:t>※</a:t>
            </a:r>
            <a:r>
              <a:rPr kumimoji="1" lang="ja-JP" altLang="en-US" sz="1100" dirty="0" smtClean="0">
                <a:solidFill>
                  <a:schemeClr val="accent1"/>
                </a:solidFill>
              </a:rPr>
              <a:t>クラスタサイズも</a:t>
            </a:r>
            <a:r>
              <a:rPr kumimoji="1" lang="ja-JP" altLang="en-US" sz="1100" dirty="0">
                <a:solidFill>
                  <a:schemeClr val="accent1"/>
                </a:solidFill>
              </a:rPr>
              <a:t>指定</a:t>
            </a:r>
            <a:r>
              <a:rPr kumimoji="1" lang="ja-JP" altLang="en-US" sz="1100" dirty="0" smtClean="0">
                <a:solidFill>
                  <a:schemeClr val="accent1"/>
                </a:solidFill>
              </a:rPr>
              <a:t>できるが、</a:t>
            </a:r>
            <a:endParaRPr kumimoji="1" lang="en-US" altLang="ja-JP" sz="1100" dirty="0" smtClean="0">
              <a:solidFill>
                <a:schemeClr val="accent1"/>
              </a:solidFill>
            </a:endParaRPr>
          </a:p>
          <a:p>
            <a:r>
              <a:rPr kumimoji="1" lang="ja-JP" altLang="en-US" sz="1100" dirty="0" smtClean="0">
                <a:solidFill>
                  <a:schemeClr val="accent1"/>
                </a:solidFill>
              </a:rPr>
              <a:t>　ここでは開発環境用に指定無し</a:t>
            </a:r>
            <a:endParaRPr kumimoji="1" lang="ja-JP" altLang="en-US" sz="1100" dirty="0">
              <a:solidFill>
                <a:schemeClr val="accent1"/>
              </a:solidFill>
            </a:endParaRPr>
          </a:p>
        </p:txBody>
      </p:sp>
      <p:sp>
        <p:nvSpPr>
          <p:cNvPr id="15" name="Rectangle 3"/>
          <p:cNvSpPr>
            <a:spLocks noChangeArrowheads="1"/>
          </p:cNvSpPr>
          <p:nvPr/>
        </p:nvSpPr>
        <p:spPr bwMode="auto">
          <a:xfrm>
            <a:off x="1974193" y="4052356"/>
            <a:ext cx="6366661" cy="553998"/>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it-IT" altLang="ja-JP" sz="1000" dirty="0">
                <a:solidFill>
                  <a:schemeClr val="tx1"/>
                </a:solidFill>
                <a:latin typeface="Arial Unicode MS" panose="020B0604020202020204" pitchFamily="50" charset="-128"/>
              </a:rPr>
              <a:t>curl -x "http://hg-vm-prx-sdc.t.rd.honda.com:8080" </a:t>
            </a:r>
            <a:endParaRPr lang="it-IT"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it-IT" altLang="ja-JP" sz="1000" dirty="0" smtClean="0">
                <a:solidFill>
                  <a:schemeClr val="tx1"/>
                </a:solidFill>
                <a:latin typeface="Arial Unicode MS" panose="020B0604020202020204" pitchFamily="50" charset="-128"/>
              </a:rPr>
              <a:t>-</a:t>
            </a:r>
            <a:r>
              <a:rPr lang="it-IT" altLang="ja-JP" sz="1000" dirty="0">
                <a:solidFill>
                  <a:schemeClr val="tx1"/>
                </a:solidFill>
                <a:latin typeface="Arial Unicode MS" panose="020B0604020202020204" pitchFamily="50" charset="-128"/>
              </a:rPr>
              <a:t>u </a:t>
            </a:r>
            <a:r>
              <a:rPr lang="it-IT" altLang="ja-JP" sz="1000" dirty="0" smtClean="0">
                <a:solidFill>
                  <a:schemeClr val="tx1"/>
                </a:solidFill>
                <a:latin typeface="Arial Unicode MS" panose="020B0604020202020204" pitchFamily="50" charset="-128"/>
              </a:rPr>
              <a:t>“25e39ae2-ec05-412c-999f-03c66e1a4fb3”:“pTyB6nG328sU”</a:t>
            </a:r>
          </a:p>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　</a:t>
            </a:r>
            <a:r>
              <a:rPr lang="ja-JP" altLang="en-US" sz="1000" dirty="0" smtClean="0">
                <a:solidFill>
                  <a:schemeClr val="tx1"/>
                </a:solidFill>
                <a:latin typeface="Arial Unicode MS" panose="020B0604020202020204" pitchFamily="50" charset="-128"/>
              </a:rPr>
              <a:t>　</a:t>
            </a:r>
            <a:r>
              <a:rPr lang="it-IT" altLang="ja-JP" sz="1000" dirty="0" smtClean="0">
                <a:solidFill>
                  <a:schemeClr val="tx1"/>
                </a:solidFill>
                <a:latin typeface="Arial Unicode MS" panose="020B0604020202020204" pitchFamily="50" charset="-128"/>
              </a:rPr>
              <a:t>"</a:t>
            </a:r>
            <a:r>
              <a:rPr lang="it-IT" altLang="ja-JP" sz="1000" dirty="0">
                <a:solidFill>
                  <a:schemeClr val="tx1"/>
                </a:solidFill>
                <a:latin typeface="Arial Unicode MS" panose="020B0604020202020204" pitchFamily="50" charset="-128"/>
              </a:rPr>
              <a:t>https://gateway.watsonplatform.net/retrieve-and-rank/api/v1/solr_clusters"</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3"/>
          <p:cNvSpPr>
            <a:spLocks noChangeArrowheads="1"/>
          </p:cNvSpPr>
          <p:nvPr/>
        </p:nvSpPr>
        <p:spPr bwMode="auto">
          <a:xfrm>
            <a:off x="7508488" y="4052356"/>
            <a:ext cx="1986641" cy="553998"/>
          </a:xfrm>
          <a:prstGeom prst="rect">
            <a:avLst/>
          </a:prstGeom>
          <a:ln w="28575"/>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ja-JP" altLang="en-US" sz="1000" dirty="0">
                <a:solidFill>
                  <a:schemeClr val="tx1"/>
                </a:solidFill>
                <a:latin typeface="Arial Unicode MS" panose="020B0604020202020204" pitchFamily="50" charset="-128"/>
              </a:rPr>
              <a:t>プロキシ</a:t>
            </a:r>
            <a:r>
              <a:rPr lang="ja-JP" altLang="en-US" sz="1000" dirty="0" smtClean="0">
                <a:solidFill>
                  <a:schemeClr val="tx1"/>
                </a:solidFill>
                <a:latin typeface="Arial Unicode MS" panose="020B0604020202020204" pitchFamily="50" charset="-128"/>
              </a:rPr>
              <a:t>設定</a:t>
            </a:r>
            <a:endParaRPr lang="en-US" altLang="ja-JP" sz="1000" dirty="0" smtClean="0">
              <a:solidFill>
                <a:schemeClr val="tx1"/>
              </a:solidFill>
              <a:latin typeface="Arial Unicode MS" panose="020B0604020202020204" pitchFamily="50" charset="-128"/>
            </a:endParaRPr>
          </a:p>
          <a:p>
            <a:pPr eaLnBrk="0" fontAlgn="base" hangingPunct="0">
              <a:spcBef>
                <a:spcPct val="0"/>
              </a:spcBef>
              <a:spcAft>
                <a:spcPct val="0"/>
              </a:spcAft>
            </a:pPr>
            <a:r>
              <a:rPr lang="ja-JP" altLang="en-US" sz="1000" dirty="0" smtClean="0">
                <a:solidFill>
                  <a:schemeClr val="tx1"/>
                </a:solidFill>
                <a:latin typeface="Arial Unicode MS" panose="020B0604020202020204" pitchFamily="50" charset="-128"/>
              </a:rPr>
              <a:t>サービス</a:t>
            </a:r>
            <a:r>
              <a:rPr lang="ja-JP" altLang="en-US" sz="1000" dirty="0">
                <a:solidFill>
                  <a:schemeClr val="tx1"/>
                </a:solidFill>
                <a:latin typeface="Arial Unicode MS" panose="020B0604020202020204" pitchFamily="50" charset="-128"/>
              </a:rPr>
              <a:t>資格情報</a:t>
            </a:r>
          </a:p>
          <a:p>
            <a:pPr eaLnBrk="0" fontAlgn="base" hangingPunct="0">
              <a:spcBef>
                <a:spcPct val="0"/>
              </a:spcBef>
              <a:spcAft>
                <a:spcPct val="0"/>
              </a:spcAft>
            </a:pPr>
            <a:r>
              <a:rPr lang="en-US" altLang="ja-JP" sz="1000" dirty="0" smtClean="0">
                <a:solidFill>
                  <a:schemeClr val="tx1"/>
                </a:solidFill>
                <a:latin typeface="Arial Unicode MS" panose="020B0604020202020204" pitchFamily="50" charset="-128"/>
              </a:rPr>
              <a:t>URL</a:t>
            </a:r>
            <a:endParaRPr kumimoji="0" lang="ja-JP" altLang="ja-JP"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61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4.5 Document Conversion</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157537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1.2 Watson</a:t>
            </a:r>
            <a:r>
              <a:rPr lang="ja-JP" altLang="en-US" dirty="0"/>
              <a:t>を使うと何ができますか？</a:t>
            </a:r>
            <a:endParaRPr lang="en-US" altLang="ja-JP" dirty="0"/>
          </a:p>
        </p:txBody>
      </p:sp>
      <p:sp>
        <p:nvSpPr>
          <p:cNvPr id="3" name="コンテンツ プレースホルダー 2"/>
          <p:cNvSpPr>
            <a:spLocks noGrp="1"/>
          </p:cNvSpPr>
          <p:nvPr>
            <p:ph idx="1"/>
          </p:nvPr>
        </p:nvSpPr>
        <p:spPr/>
        <p:txBody>
          <a:bodyPr>
            <a:normAutofit lnSpcReduction="10000"/>
          </a:bodyPr>
          <a:lstStyle/>
          <a:p>
            <a:r>
              <a:rPr kumimoji="1" lang="en-US" altLang="ja-JP" dirty="0" smtClean="0"/>
              <a:t>IBM</a:t>
            </a:r>
            <a:r>
              <a:rPr kumimoji="1" lang="ja-JP" altLang="en-US" dirty="0" smtClean="0"/>
              <a:t>の公式説明による、</a:t>
            </a:r>
            <a:r>
              <a:rPr kumimoji="1" lang="en-US" altLang="ja-JP" dirty="0" smtClean="0"/>
              <a:t>Watson</a:t>
            </a:r>
            <a:r>
              <a:rPr kumimoji="1" lang="ja-JP" altLang="en-US" dirty="0" smtClean="0"/>
              <a:t>のできること</a:t>
            </a:r>
            <a:endParaRPr kumimoji="1" lang="en-US" altLang="ja-JP" dirty="0" smtClean="0"/>
          </a:p>
          <a:p>
            <a:pPr lvl="1"/>
            <a:r>
              <a:rPr lang="en-US" altLang="ja-JP" dirty="0" smtClean="0"/>
              <a:t>Engagement</a:t>
            </a:r>
            <a:r>
              <a:rPr lang="ja-JP" altLang="en-US" dirty="0" smtClean="0"/>
              <a:t>（質問応答）　⇒　ジョパディ、コールセンター、窓口対応、チャットボット</a:t>
            </a:r>
            <a:endParaRPr lang="en-US" altLang="ja-JP" dirty="0" smtClean="0"/>
          </a:p>
          <a:p>
            <a:pPr lvl="1"/>
            <a:r>
              <a:rPr kumimoji="1" lang="en-US" altLang="ja-JP" dirty="0" smtClean="0"/>
              <a:t>Discovery</a:t>
            </a:r>
            <a:r>
              <a:rPr kumimoji="1" lang="ja-JP" altLang="en-US" dirty="0" smtClean="0"/>
              <a:t>（創造的発見）　⇒　料理レシピ提案、新薬開発、ゲノム研究</a:t>
            </a:r>
            <a:endParaRPr kumimoji="1" lang="en-US" altLang="ja-JP" dirty="0" smtClean="0"/>
          </a:p>
          <a:p>
            <a:pPr lvl="1"/>
            <a:r>
              <a:rPr lang="en-US" altLang="ja-JP" dirty="0" smtClean="0"/>
              <a:t>Decision</a:t>
            </a:r>
            <a:r>
              <a:rPr lang="ja-JP" altLang="en-US" dirty="0" smtClean="0"/>
              <a:t>（判断支援）　⇒　保険金支払審査業務支援、金融投資判断支援</a:t>
            </a:r>
            <a:endParaRPr lang="en-US" altLang="ja-JP" dirty="0" smtClean="0"/>
          </a:p>
          <a:p>
            <a:pPr lvl="1"/>
            <a:endParaRPr kumimoji="1" lang="en-US" altLang="ja-JP" dirty="0"/>
          </a:p>
          <a:p>
            <a:r>
              <a:rPr lang="en-US" altLang="ja-JP" dirty="0" smtClean="0"/>
              <a:t>Watson</a:t>
            </a:r>
            <a:r>
              <a:rPr lang="ja-JP" altLang="en-US" dirty="0" smtClean="0"/>
              <a:t>とは人工知能技術そのものではなく、さまざまな製品、機能、サービスの総称であり、またブランドとして使用されている</a:t>
            </a:r>
            <a:endParaRPr lang="en-US" altLang="ja-JP" dirty="0" smtClean="0"/>
          </a:p>
          <a:p>
            <a:pPr lvl="1"/>
            <a:r>
              <a:rPr lang="en-US" altLang="ja-JP" dirty="0">
                <a:solidFill>
                  <a:srgbClr val="0070C0"/>
                </a:solidFill>
              </a:rPr>
              <a:t>Watson Developer </a:t>
            </a:r>
            <a:r>
              <a:rPr lang="en-US" altLang="ja-JP" dirty="0" smtClean="0">
                <a:solidFill>
                  <a:srgbClr val="0070C0"/>
                </a:solidFill>
              </a:rPr>
              <a:t>Cloud</a:t>
            </a:r>
            <a:r>
              <a:rPr lang="ja-JP" altLang="en-US" dirty="0" smtClean="0">
                <a:solidFill>
                  <a:srgbClr val="0070C0"/>
                </a:solidFill>
              </a:rPr>
              <a:t>　⇒　本書で取り扱う、</a:t>
            </a:r>
            <a:r>
              <a:rPr lang="en-US" altLang="ja-JP" dirty="0" smtClean="0">
                <a:solidFill>
                  <a:srgbClr val="0070C0"/>
                </a:solidFill>
              </a:rPr>
              <a:t>Bluemix</a:t>
            </a:r>
            <a:r>
              <a:rPr lang="ja-JP" altLang="en-US" dirty="0" smtClean="0">
                <a:solidFill>
                  <a:srgbClr val="0070C0"/>
                </a:solidFill>
              </a:rPr>
              <a:t>上の</a:t>
            </a:r>
            <a:r>
              <a:rPr lang="en-US" altLang="ja-JP" dirty="0" smtClean="0">
                <a:solidFill>
                  <a:srgbClr val="0070C0"/>
                </a:solidFill>
              </a:rPr>
              <a:t>API</a:t>
            </a:r>
            <a:r>
              <a:rPr lang="ja-JP" altLang="en-US" dirty="0" smtClean="0">
                <a:solidFill>
                  <a:srgbClr val="0070C0"/>
                </a:solidFill>
              </a:rPr>
              <a:t>としての</a:t>
            </a:r>
            <a:r>
              <a:rPr lang="en-US" altLang="ja-JP" dirty="0" smtClean="0">
                <a:solidFill>
                  <a:srgbClr val="0070C0"/>
                </a:solidFill>
              </a:rPr>
              <a:t>Watson</a:t>
            </a:r>
          </a:p>
          <a:p>
            <a:pPr lvl="1"/>
            <a:r>
              <a:rPr kumimoji="1" lang="en-US" altLang="ja-JP" dirty="0" smtClean="0"/>
              <a:t>Watson</a:t>
            </a:r>
            <a:r>
              <a:rPr kumimoji="1" lang="ja-JP" altLang="en-US" dirty="0" smtClean="0"/>
              <a:t> </a:t>
            </a:r>
            <a:r>
              <a:rPr kumimoji="1" lang="en-US" altLang="ja-JP" dirty="0" smtClean="0"/>
              <a:t>Explorer</a:t>
            </a:r>
          </a:p>
          <a:p>
            <a:pPr lvl="1"/>
            <a:r>
              <a:rPr lang="en-US" altLang="ja-JP" dirty="0" smtClean="0"/>
              <a:t>Watson</a:t>
            </a:r>
            <a:r>
              <a:rPr lang="ja-JP" altLang="en-US" dirty="0"/>
              <a:t> </a:t>
            </a:r>
            <a:r>
              <a:rPr lang="en-US" altLang="ja-JP" dirty="0" smtClean="0"/>
              <a:t>Analytics</a:t>
            </a:r>
          </a:p>
          <a:p>
            <a:pPr lvl="1"/>
            <a:r>
              <a:rPr kumimoji="1" lang="en-US" altLang="ja-JP" dirty="0" smtClean="0"/>
              <a:t>Watson IoT</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5" name="正方形/長方形 4"/>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3</a:t>
            </a:r>
            <a:r>
              <a:rPr kumimoji="1" lang="ja-JP" altLang="en-US" dirty="0" err="1" smtClean="0"/>
              <a:t>つの</a:t>
            </a:r>
            <a:r>
              <a:rPr kumimoji="1" lang="en-US" altLang="ja-JP" dirty="0" smtClean="0"/>
              <a:t>Watson</a:t>
            </a:r>
            <a:r>
              <a:rPr kumimoji="1" lang="ja-JP" altLang="en-US" dirty="0" smtClean="0"/>
              <a:t>のできることを中心に、関連製品、機能、サービスが</a:t>
            </a:r>
            <a:r>
              <a:rPr kumimoji="1" lang="en-US" altLang="ja-JP" dirty="0" smtClean="0"/>
              <a:t>Watson</a:t>
            </a:r>
            <a:r>
              <a:rPr kumimoji="1" lang="ja-JP" altLang="en-US" dirty="0" smtClean="0"/>
              <a:t>ブランドとして展開されている。</a:t>
            </a:r>
            <a:endParaRPr kumimoji="1" lang="ja-JP" altLang="en-US" dirty="0"/>
          </a:p>
        </p:txBody>
      </p:sp>
    </p:spTree>
    <p:extLst>
      <p:ext uri="{BB962C8B-B14F-4D97-AF65-F5344CB8AC3E}">
        <p14:creationId xmlns:p14="http://schemas.microsoft.com/office/powerpoint/2010/main" val="338729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4.6 Conversation</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338220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4.7 Speech to text</a:t>
            </a:r>
            <a:r>
              <a:rPr lang="ja-JP" altLang="en-US" dirty="0" smtClean="0"/>
              <a:t>と</a:t>
            </a:r>
            <a:r>
              <a:rPr lang="en-US" altLang="ja-JP" dirty="0" smtClean="0"/>
              <a:t>text to speech</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96455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4.8 visual recognition</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397227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4.9 </a:t>
            </a:r>
            <a:r>
              <a:rPr lang="ja-JP" altLang="en-US" dirty="0" smtClean="0"/>
              <a:t>その他の</a:t>
            </a:r>
            <a:r>
              <a:rPr lang="en-US" altLang="ja-JP" dirty="0" smtClean="0"/>
              <a:t>Watson </a:t>
            </a:r>
            <a:r>
              <a:rPr lang="en-US" altLang="ja-JP" dirty="0" err="1" smtClean="0"/>
              <a:t>api</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29721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4.10 </a:t>
            </a:r>
            <a:r>
              <a:rPr lang="ja-JP" altLang="en-US" dirty="0" smtClean="0"/>
              <a:t>もっとある</a:t>
            </a:r>
            <a:r>
              <a:rPr lang="en-US" altLang="ja-JP" dirty="0" err="1" smtClean="0"/>
              <a:t>watson</a:t>
            </a:r>
            <a:endParaRPr lang="ja-JP" altLang="en-US" dirty="0"/>
          </a:p>
        </p:txBody>
      </p:sp>
      <p:sp>
        <p:nvSpPr>
          <p:cNvPr id="3" name="コンテンツ プレースホルダー 2"/>
          <p:cNvSpPr>
            <a:spLocks noGrp="1"/>
          </p:cNvSpPr>
          <p:nvPr>
            <p:ph idx="1"/>
          </p:nvPr>
        </p:nvSpPr>
        <p:spPr/>
        <p:txBody>
          <a:bodyPr/>
          <a:lstStyle/>
          <a:p>
            <a:endParaRPr kumimoji="1" lang="en-US" altLang="ja-JP" dirty="0" smtClean="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43" name="正方形/長方形 42"/>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人手により学習器の訓練ループを繰り返して精度向上させる必要がある。</a:t>
            </a:r>
            <a:endParaRPr kumimoji="1" lang="ja-JP" altLang="en-US" dirty="0"/>
          </a:p>
        </p:txBody>
      </p:sp>
    </p:spTree>
    <p:extLst>
      <p:ext uri="{BB962C8B-B14F-4D97-AF65-F5344CB8AC3E}">
        <p14:creationId xmlns:p14="http://schemas.microsoft.com/office/powerpoint/2010/main" val="39059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1.3 </a:t>
            </a:r>
            <a:r>
              <a:rPr lang="ja-JP" altLang="en-US" dirty="0"/>
              <a:t>導入事例はすぐに再現できるのでしょうか？</a:t>
            </a:r>
            <a:endParaRPr lang="en-US" altLang="ja-JP" dirty="0"/>
          </a:p>
        </p:txBody>
      </p:sp>
      <p:sp>
        <p:nvSpPr>
          <p:cNvPr id="3" name="コンテンツ プレースホルダー 2"/>
          <p:cNvSpPr>
            <a:spLocks noGrp="1"/>
          </p:cNvSpPr>
          <p:nvPr>
            <p:ph idx="1"/>
          </p:nvPr>
        </p:nvSpPr>
        <p:spPr/>
        <p:txBody>
          <a:bodyPr>
            <a:normAutofit fontScale="92500" lnSpcReduction="10000"/>
          </a:bodyPr>
          <a:lstStyle/>
          <a:p>
            <a:r>
              <a:rPr kumimoji="1" lang="ja-JP" altLang="en-US" dirty="0" smtClean="0"/>
              <a:t>答え</a:t>
            </a:r>
            <a:r>
              <a:rPr lang="ja-JP" altLang="en-US" dirty="0"/>
              <a:t>は</a:t>
            </a:r>
            <a:r>
              <a:rPr lang="ja-JP" altLang="en-US" dirty="0">
                <a:solidFill>
                  <a:srgbClr val="C00000"/>
                </a:solidFill>
              </a:rPr>
              <a:t>「</a:t>
            </a:r>
            <a:r>
              <a:rPr lang="en-US" altLang="ja-JP" dirty="0">
                <a:solidFill>
                  <a:srgbClr val="C00000"/>
                </a:solidFill>
              </a:rPr>
              <a:t>NO!</a:t>
            </a:r>
            <a:r>
              <a:rPr lang="ja-JP" altLang="en-US" dirty="0">
                <a:solidFill>
                  <a:srgbClr val="C00000"/>
                </a:solidFill>
              </a:rPr>
              <a:t>」</a:t>
            </a:r>
            <a:endParaRPr kumimoji="1" lang="en-US" altLang="ja-JP" dirty="0" smtClean="0"/>
          </a:p>
          <a:p>
            <a:pPr lvl="1"/>
            <a:r>
              <a:rPr lang="ja-JP" altLang="en-US" dirty="0" smtClean="0"/>
              <a:t>導入イメージ</a:t>
            </a:r>
            <a:r>
              <a:rPr lang="en-US" altLang="ja-JP" dirty="0" smtClean="0"/>
              <a:t>1</a:t>
            </a:r>
            <a:r>
              <a:rPr lang="ja-JP" altLang="en-US" dirty="0" smtClean="0"/>
              <a:t>：</a:t>
            </a:r>
            <a:r>
              <a:rPr lang="en-US" altLang="ja-JP" dirty="0" smtClean="0"/>
              <a:t>IBM</a:t>
            </a:r>
            <a:r>
              <a:rPr lang="ja-JP" altLang="en-US" dirty="0" smtClean="0"/>
              <a:t>の協力を仰いでコンサルティングサービスを受ける。</a:t>
            </a:r>
            <a:endParaRPr lang="en-US" altLang="ja-JP" dirty="0" smtClean="0"/>
          </a:p>
          <a:p>
            <a:pPr marL="365760" lvl="1" indent="0">
              <a:buNone/>
            </a:pPr>
            <a:r>
              <a:rPr lang="ja-JP" altLang="en-US" dirty="0" smtClean="0"/>
              <a:t>　　　　　　　　　　　　⇒</a:t>
            </a:r>
            <a:r>
              <a:rPr lang="en-US" altLang="ja-JP" dirty="0" smtClean="0"/>
              <a:t>CVA</a:t>
            </a:r>
            <a:r>
              <a:rPr lang="ja-JP" altLang="en-US" dirty="0" smtClean="0"/>
              <a:t>サービス、一式</a:t>
            </a:r>
            <a:r>
              <a:rPr lang="en-US" altLang="ja-JP" dirty="0" smtClean="0"/>
              <a:t>5,000</a:t>
            </a:r>
            <a:r>
              <a:rPr lang="ja-JP" altLang="en-US" dirty="0"/>
              <a:t>万</a:t>
            </a:r>
            <a:r>
              <a:rPr lang="ja-JP" altLang="en-US" dirty="0" smtClean="0"/>
              <a:t>円</a:t>
            </a:r>
            <a:r>
              <a:rPr lang="ja-JP" altLang="en-US" dirty="0"/>
              <a:t>コース</a:t>
            </a:r>
            <a:endParaRPr lang="en-US" altLang="ja-JP" dirty="0" smtClean="0"/>
          </a:p>
          <a:p>
            <a:pPr lvl="1"/>
            <a:r>
              <a:rPr lang="ja-JP" altLang="en-US" dirty="0" smtClean="0"/>
              <a:t>導入イメージ</a:t>
            </a:r>
            <a:r>
              <a:rPr lang="en-US" altLang="ja-JP" dirty="0" smtClean="0"/>
              <a:t>2</a:t>
            </a:r>
            <a:r>
              <a:rPr lang="ja-JP" altLang="en-US" dirty="0" smtClean="0"/>
              <a:t>：</a:t>
            </a:r>
            <a:r>
              <a:rPr lang="en-US" altLang="ja-JP" dirty="0" smtClean="0"/>
              <a:t>Bluemix</a:t>
            </a:r>
            <a:r>
              <a:rPr lang="ja-JP" altLang="en-US" dirty="0" smtClean="0"/>
              <a:t>でサービスとして公開されている機能を用いて、自分で使い方を考える。</a:t>
            </a:r>
            <a:endParaRPr lang="en-US" altLang="ja-JP" dirty="0" smtClean="0"/>
          </a:p>
          <a:p>
            <a:r>
              <a:rPr lang="ja-JP" altLang="en-US" dirty="0"/>
              <a:t>上記のいずれにせよ、</a:t>
            </a:r>
            <a:endParaRPr lang="en-US" altLang="ja-JP" dirty="0"/>
          </a:p>
          <a:p>
            <a:pPr lvl="1"/>
            <a:r>
              <a:rPr lang="ja-JP" altLang="en-US" dirty="0"/>
              <a:t>使い方を決め、</a:t>
            </a:r>
            <a:endParaRPr lang="en-US" altLang="ja-JP" dirty="0"/>
          </a:p>
          <a:p>
            <a:pPr lvl="1"/>
            <a:r>
              <a:rPr lang="ja-JP" altLang="en-US" dirty="0"/>
              <a:t>システム開発をし、</a:t>
            </a:r>
            <a:endParaRPr lang="en-US" altLang="ja-JP" dirty="0"/>
          </a:p>
          <a:p>
            <a:pPr lvl="1"/>
            <a:r>
              <a:rPr lang="ja-JP" altLang="en-US" dirty="0">
                <a:solidFill>
                  <a:srgbClr val="0070C0"/>
                </a:solidFill>
              </a:rPr>
              <a:t>訓練データを用意して、</a:t>
            </a:r>
            <a:endParaRPr lang="en-US" altLang="ja-JP" dirty="0">
              <a:solidFill>
                <a:srgbClr val="0070C0"/>
              </a:solidFill>
            </a:endParaRPr>
          </a:p>
          <a:p>
            <a:pPr lvl="1"/>
            <a:r>
              <a:rPr lang="ja-JP" altLang="en-US" dirty="0">
                <a:solidFill>
                  <a:srgbClr val="0070C0"/>
                </a:solidFill>
              </a:rPr>
              <a:t>学習させる、</a:t>
            </a:r>
            <a:endParaRPr lang="en-US" altLang="ja-JP" dirty="0">
              <a:solidFill>
                <a:srgbClr val="0070C0"/>
              </a:solidFill>
            </a:endParaRPr>
          </a:p>
          <a:p>
            <a:pPr marL="365760" lvl="1" indent="0">
              <a:buNone/>
            </a:pPr>
            <a:r>
              <a:rPr lang="ja-JP" altLang="en-US" dirty="0"/>
              <a:t>プロセスが必須となる</a:t>
            </a:r>
            <a:r>
              <a:rPr lang="ja-JP" altLang="en-US" dirty="0" smtClean="0"/>
              <a:t>。</a:t>
            </a:r>
            <a:endParaRPr lang="en-US" altLang="ja-JP" dirty="0"/>
          </a:p>
          <a:p>
            <a:r>
              <a:rPr lang="ja-JP" altLang="en-US" dirty="0" smtClean="0"/>
              <a:t>また、</a:t>
            </a:r>
            <a:r>
              <a:rPr lang="en-US" altLang="ja-JP" dirty="0" smtClean="0"/>
              <a:t>Watson</a:t>
            </a:r>
            <a:r>
              <a:rPr lang="ja-JP" altLang="en-US" dirty="0" smtClean="0"/>
              <a:t>はひとつのパーツであり、</a:t>
            </a:r>
            <a:r>
              <a:rPr lang="en-US" altLang="ja-JP" dirty="0" smtClean="0"/>
              <a:t>UI</a:t>
            </a:r>
            <a:r>
              <a:rPr lang="ja-JP" altLang="en-US" dirty="0" smtClean="0"/>
              <a:t>をはじめさまざまな周辺システムとの連携が必要</a:t>
            </a:r>
            <a:endParaRPr lang="en-US" altLang="ja-JP" dirty="0" smtClean="0"/>
          </a:p>
          <a:p>
            <a:endParaRPr lang="en-US" altLang="ja-JP" dirty="0" smtClean="0">
              <a:solidFill>
                <a:srgbClr val="C00000"/>
              </a:solidFill>
            </a:endParaRPr>
          </a:p>
          <a:p>
            <a:endParaRPr kumimoji="1" lang="en-US" altLang="ja-JP" dirty="0">
              <a:solidFill>
                <a:schemeClr val="tx2"/>
              </a:solidFill>
            </a:endParaRPr>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5" name="正方形/長方形 4"/>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活用したいユースケースに適切な訓練データの準備と学習が必須の工程として存在する。</a:t>
            </a:r>
            <a:endParaRPr kumimoji="1" lang="ja-JP" altLang="en-US" dirty="0"/>
          </a:p>
        </p:txBody>
      </p:sp>
    </p:spTree>
    <p:extLst>
      <p:ext uri="{BB962C8B-B14F-4D97-AF65-F5344CB8AC3E}">
        <p14:creationId xmlns:p14="http://schemas.microsoft.com/office/powerpoint/2010/main" val="108439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1.4 Watson</a:t>
            </a:r>
            <a:r>
              <a:rPr lang="ja-JP" altLang="en-US" dirty="0"/>
              <a:t>ではなぜそんなことができるのですか？</a:t>
            </a:r>
            <a:endParaRPr lang="en-US" altLang="ja-JP" dirty="0"/>
          </a:p>
        </p:txBody>
      </p:sp>
      <p:sp>
        <p:nvSpPr>
          <p:cNvPr id="3" name="コンテンツ プレースホルダー 2"/>
          <p:cNvSpPr>
            <a:spLocks noGrp="1"/>
          </p:cNvSpPr>
          <p:nvPr>
            <p:ph idx="1"/>
          </p:nvPr>
        </p:nvSpPr>
        <p:spPr/>
        <p:txBody>
          <a:bodyPr/>
          <a:lstStyle/>
          <a:p>
            <a:r>
              <a:rPr kumimoji="1" lang="ja-JP" altLang="en-US" dirty="0" smtClean="0"/>
              <a:t>質問に回答するアルゴリズム</a:t>
            </a:r>
            <a:endParaRPr kumimoji="1" lang="en-US" altLang="ja-JP" dirty="0" smtClean="0"/>
          </a:p>
          <a:p>
            <a:pPr lvl="1"/>
            <a:r>
              <a:rPr lang="ja-JP" altLang="en-US" dirty="0" smtClean="0"/>
              <a:t>人工</a:t>
            </a:r>
            <a:r>
              <a:rPr lang="ja-JP" altLang="en-US" dirty="0"/>
              <a:t>知能</a:t>
            </a:r>
            <a:r>
              <a:rPr lang="ja-JP" altLang="en-US" dirty="0" smtClean="0"/>
              <a:t>を使わない</a:t>
            </a:r>
            <a:endParaRPr lang="en-US" altLang="ja-JP" dirty="0" smtClean="0"/>
          </a:p>
          <a:p>
            <a:pPr lvl="2"/>
            <a:r>
              <a:rPr kumimoji="1" lang="ja-JP" altLang="en-US" dirty="0" smtClean="0"/>
              <a:t>質問を文字列として入力してもらい、データベースから一致する答えを検索する。</a:t>
            </a:r>
            <a:endParaRPr kumimoji="1" lang="en-US" altLang="ja-JP" dirty="0"/>
          </a:p>
          <a:p>
            <a:pPr lvl="1"/>
            <a:endParaRPr lang="en-US" altLang="ja-JP" dirty="0" smtClean="0"/>
          </a:p>
          <a:p>
            <a:pPr lvl="1"/>
            <a:endParaRPr kumimoji="1" lang="en-US" altLang="ja-JP" dirty="0"/>
          </a:p>
          <a:p>
            <a:pPr marL="365760" lvl="1" indent="0">
              <a:buNone/>
            </a:pPr>
            <a:endParaRPr kumimoji="1" lang="en-US" altLang="ja-JP" dirty="0"/>
          </a:p>
          <a:p>
            <a:pPr lvl="1"/>
            <a:r>
              <a:rPr lang="ja-JP" altLang="en-US" dirty="0" smtClean="0"/>
              <a:t>人工知能を使う</a:t>
            </a:r>
            <a:endParaRPr lang="en-US" altLang="ja-JP" dirty="0" smtClean="0"/>
          </a:p>
          <a:p>
            <a:pPr lvl="2"/>
            <a:r>
              <a:rPr lang="ja-JP" altLang="en-US" dirty="0"/>
              <a:t>質問</a:t>
            </a:r>
            <a:r>
              <a:rPr lang="ja-JP" altLang="en-US" dirty="0" smtClean="0"/>
              <a:t>を</a:t>
            </a:r>
            <a:r>
              <a:rPr lang="ja-JP" altLang="en-US" dirty="0"/>
              <a:t>文字列</a:t>
            </a:r>
            <a:r>
              <a:rPr lang="ja-JP" altLang="en-US" dirty="0" smtClean="0"/>
              <a:t>として</a:t>
            </a:r>
            <a:r>
              <a:rPr lang="ja-JP" altLang="en-US" dirty="0"/>
              <a:t>入力</a:t>
            </a:r>
            <a:r>
              <a:rPr lang="ja-JP" altLang="en-US" dirty="0" smtClean="0"/>
              <a:t>してもらい、</a:t>
            </a:r>
            <a:r>
              <a:rPr lang="ja-JP" altLang="en-US" dirty="0" smtClean="0">
                <a:solidFill>
                  <a:srgbClr val="0070C0"/>
                </a:solidFill>
              </a:rPr>
              <a:t>「質問の意図を解釈」</a:t>
            </a:r>
            <a:r>
              <a:rPr lang="ja-JP" altLang="en-US" dirty="0" smtClean="0"/>
              <a:t>し、データベースから一致する答えを検索する。</a:t>
            </a:r>
            <a:endParaRPr lang="en-US" altLang="ja-JP" dirty="0" smtClean="0"/>
          </a:p>
          <a:p>
            <a:pPr lvl="1"/>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666" y="3045558"/>
            <a:ext cx="694593" cy="974744"/>
          </a:xfrm>
          <a:prstGeom prst="rect">
            <a:avLst/>
          </a:prstGeom>
        </p:spPr>
      </p:pic>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666" y="5013615"/>
            <a:ext cx="694593" cy="974744"/>
          </a:xfrm>
          <a:prstGeom prst="rect">
            <a:avLst/>
          </a:prstGeom>
        </p:spPr>
      </p:pic>
      <p:sp>
        <p:nvSpPr>
          <p:cNvPr id="7" name="円形吹き出し 6"/>
          <p:cNvSpPr/>
          <p:nvPr/>
        </p:nvSpPr>
        <p:spPr>
          <a:xfrm>
            <a:off x="2722599" y="3045558"/>
            <a:ext cx="1703753" cy="640862"/>
          </a:xfrm>
          <a:prstGeom prst="wedgeEllipseCallout">
            <a:avLst>
              <a:gd name="adj1" fmla="val -51108"/>
              <a:gd name="adj2" fmla="val 4542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050" dirty="0" smtClean="0"/>
              <a:t>ログイン</a:t>
            </a:r>
            <a:endParaRPr kumimoji="1" lang="en-US" altLang="ja-JP" sz="1050" dirty="0" smtClean="0"/>
          </a:p>
          <a:p>
            <a:pPr algn="ctr"/>
            <a:r>
              <a:rPr kumimoji="1" lang="ja-JP" altLang="en-US" sz="1050" dirty="0" smtClean="0"/>
              <a:t>できニャ</a:t>
            </a:r>
            <a:r>
              <a:rPr kumimoji="1" lang="ja-JP" altLang="en-US" sz="1050" dirty="0" err="1" smtClean="0"/>
              <a:t>い・・</a:t>
            </a:r>
            <a:r>
              <a:rPr kumimoji="1" lang="ja-JP" altLang="en-US" sz="1050" dirty="0" smtClean="0"/>
              <a:t>・</a:t>
            </a:r>
            <a:endParaRPr kumimoji="1" lang="ja-JP" altLang="en-US" sz="1050" dirty="0"/>
          </a:p>
        </p:txBody>
      </p:sp>
      <p:sp>
        <p:nvSpPr>
          <p:cNvPr id="8" name="円形吹き出し 7"/>
          <p:cNvSpPr/>
          <p:nvPr/>
        </p:nvSpPr>
        <p:spPr>
          <a:xfrm>
            <a:off x="2722599" y="5013615"/>
            <a:ext cx="1703753" cy="640862"/>
          </a:xfrm>
          <a:prstGeom prst="wedgeEllipseCallout">
            <a:avLst>
              <a:gd name="adj1" fmla="val -51108"/>
              <a:gd name="adj2" fmla="val 4542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ログイン</a:t>
            </a:r>
            <a:endParaRPr kumimoji="1" lang="en-US" altLang="ja-JP" sz="1050" dirty="0" smtClean="0"/>
          </a:p>
          <a:p>
            <a:pPr algn="ctr"/>
            <a:r>
              <a:rPr kumimoji="1" lang="ja-JP" altLang="en-US" sz="1050" dirty="0" smtClean="0"/>
              <a:t>できニャ</a:t>
            </a:r>
            <a:r>
              <a:rPr kumimoji="1" lang="ja-JP" altLang="en-US" sz="1050" dirty="0" err="1" smtClean="0"/>
              <a:t>い・・</a:t>
            </a:r>
            <a:r>
              <a:rPr kumimoji="1" lang="ja-JP" altLang="en-US" sz="1050" dirty="0" smtClean="0"/>
              <a:t>・</a:t>
            </a:r>
            <a:endParaRPr kumimoji="1" lang="ja-JP" altLang="en-US" sz="1050" dirty="0"/>
          </a:p>
        </p:txBody>
      </p:sp>
      <p:sp>
        <p:nvSpPr>
          <p:cNvPr id="9" name="フローチャート: 磁気ディスク 8"/>
          <p:cNvSpPr/>
          <p:nvPr/>
        </p:nvSpPr>
        <p:spPr>
          <a:xfrm>
            <a:off x="8486266" y="2860655"/>
            <a:ext cx="2141415" cy="142217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0" name="正方形/長方形 9"/>
          <p:cNvSpPr/>
          <p:nvPr/>
        </p:nvSpPr>
        <p:spPr>
          <a:xfrm>
            <a:off x="8810604" y="3454267"/>
            <a:ext cx="1492738" cy="211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050" dirty="0" smtClean="0"/>
              <a:t>ユーザー登録したい</a:t>
            </a:r>
            <a:endParaRPr kumimoji="1" lang="ja-JP" altLang="en-US" sz="1050" dirty="0"/>
          </a:p>
        </p:txBody>
      </p:sp>
      <p:sp>
        <p:nvSpPr>
          <p:cNvPr id="11" name="正方形/長方形 10"/>
          <p:cNvSpPr/>
          <p:nvPr/>
        </p:nvSpPr>
        <p:spPr>
          <a:xfrm>
            <a:off x="8810604" y="3716081"/>
            <a:ext cx="1492738" cy="211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050" dirty="0" smtClean="0"/>
              <a:t>パスワードを忘れた</a:t>
            </a:r>
            <a:endParaRPr kumimoji="1" lang="ja-JP" altLang="en-US" sz="1050" dirty="0"/>
          </a:p>
        </p:txBody>
      </p:sp>
      <p:sp>
        <p:nvSpPr>
          <p:cNvPr id="12" name="正方形/長方形 11"/>
          <p:cNvSpPr/>
          <p:nvPr/>
        </p:nvSpPr>
        <p:spPr>
          <a:xfrm>
            <a:off x="8810604" y="3974122"/>
            <a:ext cx="1492738" cy="2112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sz="1050" dirty="0"/>
              <a:t>退会</a:t>
            </a:r>
            <a:r>
              <a:rPr kumimoji="1" lang="ja-JP" altLang="en-US" sz="1050" dirty="0" smtClean="0"/>
              <a:t>したい</a:t>
            </a:r>
            <a:endParaRPr kumimoji="1" lang="ja-JP" altLang="en-US" sz="1050" dirty="0"/>
          </a:p>
        </p:txBody>
      </p:sp>
      <p:sp>
        <p:nvSpPr>
          <p:cNvPr id="13" name="フローチャート: 磁気ディスク 12"/>
          <p:cNvSpPr/>
          <p:nvPr/>
        </p:nvSpPr>
        <p:spPr>
          <a:xfrm>
            <a:off x="8486266" y="4773471"/>
            <a:ext cx="2141415" cy="142217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 name="正方形/長方形 13"/>
          <p:cNvSpPr/>
          <p:nvPr/>
        </p:nvSpPr>
        <p:spPr>
          <a:xfrm>
            <a:off x="8810604" y="5367083"/>
            <a:ext cx="1492738" cy="211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ユーザー登録したい</a:t>
            </a:r>
            <a:endParaRPr kumimoji="1" lang="ja-JP" altLang="en-US" sz="1050" dirty="0"/>
          </a:p>
        </p:txBody>
      </p:sp>
      <p:sp>
        <p:nvSpPr>
          <p:cNvPr id="15" name="正方形/長方形 14"/>
          <p:cNvSpPr/>
          <p:nvPr/>
        </p:nvSpPr>
        <p:spPr>
          <a:xfrm>
            <a:off x="8810604" y="5628897"/>
            <a:ext cx="1492738" cy="211282"/>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050" dirty="0" smtClean="0"/>
              <a:t>パスワードを忘れた</a:t>
            </a:r>
            <a:endParaRPr kumimoji="1" lang="ja-JP" altLang="en-US" sz="1050" dirty="0"/>
          </a:p>
        </p:txBody>
      </p:sp>
      <p:sp>
        <p:nvSpPr>
          <p:cNvPr id="16" name="正方形/長方形 15"/>
          <p:cNvSpPr/>
          <p:nvPr/>
        </p:nvSpPr>
        <p:spPr>
          <a:xfrm>
            <a:off x="8810604" y="5886938"/>
            <a:ext cx="1492738" cy="211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a:t>退会</a:t>
            </a:r>
            <a:r>
              <a:rPr kumimoji="1" lang="ja-JP" altLang="en-US" sz="1050" dirty="0" smtClean="0"/>
              <a:t>したい</a:t>
            </a:r>
            <a:endParaRPr kumimoji="1" lang="ja-JP" altLang="en-US" sz="1050" dirty="0"/>
          </a:p>
        </p:txBody>
      </p:sp>
      <p:cxnSp>
        <p:nvCxnSpPr>
          <p:cNvPr id="18" name="直線矢印コネクタ 17"/>
          <p:cNvCxnSpPr/>
          <p:nvPr/>
        </p:nvCxnSpPr>
        <p:spPr>
          <a:xfrm>
            <a:off x="5207888" y="3498980"/>
            <a:ext cx="19616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直線矢印コネクタ 18"/>
          <p:cNvCxnSpPr/>
          <p:nvPr/>
        </p:nvCxnSpPr>
        <p:spPr>
          <a:xfrm flipH="1">
            <a:off x="5207888" y="3716081"/>
            <a:ext cx="196166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線矢印コネクタ 21"/>
          <p:cNvCxnSpPr/>
          <p:nvPr/>
        </p:nvCxnSpPr>
        <p:spPr>
          <a:xfrm>
            <a:off x="6797964" y="5433332"/>
            <a:ext cx="13783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線矢印コネクタ 22"/>
          <p:cNvCxnSpPr/>
          <p:nvPr/>
        </p:nvCxnSpPr>
        <p:spPr>
          <a:xfrm flipH="1">
            <a:off x="6797964" y="5650433"/>
            <a:ext cx="13783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4" name="テキスト ボックス 23"/>
          <p:cNvSpPr txBox="1"/>
          <p:nvPr/>
        </p:nvSpPr>
        <p:spPr>
          <a:xfrm>
            <a:off x="5288472" y="3866993"/>
            <a:ext cx="1800493" cy="307777"/>
          </a:xfrm>
          <a:prstGeom prst="rect">
            <a:avLst/>
          </a:prstGeom>
          <a:noFill/>
        </p:spPr>
        <p:txBody>
          <a:bodyPr wrap="none" rtlCol="0">
            <a:spAutoFit/>
          </a:bodyPr>
          <a:lstStyle/>
          <a:p>
            <a:r>
              <a:rPr kumimoji="1" lang="ja-JP" altLang="en-US" sz="1400" dirty="0" smtClean="0">
                <a:solidFill>
                  <a:schemeClr val="accent1"/>
                </a:solidFill>
              </a:rPr>
              <a:t>適切な回答できない</a:t>
            </a:r>
            <a:endParaRPr kumimoji="1" lang="ja-JP" altLang="en-US" sz="1400" dirty="0">
              <a:solidFill>
                <a:schemeClr val="accent1"/>
              </a:solidFill>
            </a:endParaRPr>
          </a:p>
        </p:txBody>
      </p: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395" y="5022096"/>
            <a:ext cx="934406" cy="921504"/>
          </a:xfrm>
          <a:prstGeom prst="rect">
            <a:avLst/>
          </a:prstGeom>
        </p:spPr>
      </p:pic>
      <p:cxnSp>
        <p:nvCxnSpPr>
          <p:cNvPr id="28" name="直線矢印コネクタ 27"/>
          <p:cNvCxnSpPr/>
          <p:nvPr/>
        </p:nvCxnSpPr>
        <p:spPr>
          <a:xfrm>
            <a:off x="4664364" y="5433332"/>
            <a:ext cx="811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直線矢印コネクタ 28"/>
          <p:cNvCxnSpPr/>
          <p:nvPr/>
        </p:nvCxnSpPr>
        <p:spPr>
          <a:xfrm flipH="1">
            <a:off x="4664364" y="5650433"/>
            <a:ext cx="811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4" name="テキスト ボックス 33"/>
          <p:cNvSpPr txBox="1"/>
          <p:nvPr/>
        </p:nvSpPr>
        <p:spPr>
          <a:xfrm>
            <a:off x="4745604" y="4765645"/>
            <a:ext cx="1938608" cy="307777"/>
          </a:xfrm>
          <a:prstGeom prst="rect">
            <a:avLst/>
          </a:prstGeom>
          <a:noFill/>
        </p:spPr>
        <p:txBody>
          <a:bodyPr wrap="none" rtlCol="0">
            <a:spAutoFit/>
          </a:bodyPr>
          <a:lstStyle/>
          <a:p>
            <a:r>
              <a:rPr kumimoji="1" lang="en-US" altLang="ja-JP" sz="1400" dirty="0" smtClean="0">
                <a:solidFill>
                  <a:schemeClr val="accent4"/>
                </a:solidFill>
              </a:rPr>
              <a:t>NLC</a:t>
            </a:r>
            <a:r>
              <a:rPr kumimoji="1" lang="ja-JP" altLang="en-US" sz="1400" dirty="0" smtClean="0">
                <a:solidFill>
                  <a:schemeClr val="accent4"/>
                </a:solidFill>
              </a:rPr>
              <a:t>による意図の解釈</a:t>
            </a:r>
            <a:endParaRPr kumimoji="1" lang="ja-JP" altLang="en-US" sz="1400" dirty="0">
              <a:solidFill>
                <a:schemeClr val="accent4"/>
              </a:solidFill>
            </a:endParaRPr>
          </a:p>
        </p:txBody>
      </p:sp>
      <p:sp>
        <p:nvSpPr>
          <p:cNvPr id="35" name="テキスト ボックス 34"/>
          <p:cNvSpPr txBox="1"/>
          <p:nvPr/>
        </p:nvSpPr>
        <p:spPr>
          <a:xfrm>
            <a:off x="4577968" y="5940622"/>
            <a:ext cx="2327881" cy="307777"/>
          </a:xfrm>
          <a:prstGeom prst="rect">
            <a:avLst/>
          </a:prstGeom>
          <a:noFill/>
        </p:spPr>
        <p:txBody>
          <a:bodyPr wrap="none" rtlCol="0">
            <a:spAutoFit/>
          </a:bodyPr>
          <a:lstStyle/>
          <a:p>
            <a:r>
              <a:rPr kumimoji="1" lang="en-US" altLang="ja-JP" sz="1400" dirty="0" smtClean="0">
                <a:solidFill>
                  <a:schemeClr val="accent4"/>
                </a:solidFill>
              </a:rPr>
              <a:t>R&amp;R</a:t>
            </a:r>
            <a:r>
              <a:rPr kumimoji="1" lang="ja-JP" altLang="en-US" sz="1400" dirty="0" smtClean="0">
                <a:solidFill>
                  <a:schemeClr val="accent4"/>
                </a:solidFill>
              </a:rPr>
              <a:t>による回答ランキング</a:t>
            </a:r>
            <a:endParaRPr kumimoji="1" lang="ja-JP" altLang="en-US" sz="1400" dirty="0">
              <a:solidFill>
                <a:schemeClr val="accent4"/>
              </a:solidFill>
            </a:endParaRPr>
          </a:p>
        </p:txBody>
      </p:sp>
      <p:sp>
        <p:nvSpPr>
          <p:cNvPr id="36" name="円形吹き出し 35"/>
          <p:cNvSpPr/>
          <p:nvPr/>
        </p:nvSpPr>
        <p:spPr>
          <a:xfrm>
            <a:off x="7062901" y="4765645"/>
            <a:ext cx="1231513" cy="554518"/>
          </a:xfrm>
          <a:prstGeom prst="wedgeEllipseCallout">
            <a:avLst>
              <a:gd name="adj1" fmla="val -88608"/>
              <a:gd name="adj2" fmla="val 5407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パスワード</a:t>
            </a:r>
            <a:endParaRPr kumimoji="1" lang="en-US" altLang="ja-JP" sz="1050" dirty="0" smtClean="0"/>
          </a:p>
          <a:p>
            <a:pPr algn="ctr"/>
            <a:r>
              <a:rPr kumimoji="1" lang="ja-JP" altLang="en-US" sz="1050" dirty="0" smtClean="0"/>
              <a:t>関連？</a:t>
            </a:r>
            <a:endParaRPr kumimoji="1" lang="ja-JP" altLang="en-US" sz="1050" dirty="0"/>
          </a:p>
        </p:txBody>
      </p:sp>
      <p:sp>
        <p:nvSpPr>
          <p:cNvPr id="37" name="円形吹き出し 36"/>
          <p:cNvSpPr/>
          <p:nvPr/>
        </p:nvSpPr>
        <p:spPr>
          <a:xfrm>
            <a:off x="7062901" y="5742615"/>
            <a:ext cx="1231513" cy="505784"/>
          </a:xfrm>
          <a:prstGeom prst="wedgeEllipseCallout">
            <a:avLst>
              <a:gd name="adj1" fmla="val -89358"/>
              <a:gd name="adj2" fmla="val -4066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パスワード</a:t>
            </a:r>
            <a:endParaRPr kumimoji="1" lang="en-US" altLang="ja-JP" sz="1050" dirty="0" smtClean="0"/>
          </a:p>
          <a:p>
            <a:pPr algn="ctr"/>
            <a:r>
              <a:rPr kumimoji="1" lang="ja-JP" altLang="en-US" sz="1050" dirty="0" smtClean="0"/>
              <a:t>忘れの回答しよう</a:t>
            </a:r>
            <a:endParaRPr kumimoji="1" lang="ja-JP" altLang="en-US" sz="1050" dirty="0"/>
          </a:p>
        </p:txBody>
      </p:sp>
      <p:sp>
        <p:nvSpPr>
          <p:cNvPr id="38" name="正方形/長方形 3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「意図の解釈」によって知的な振る舞いを実現し、これが人工知能、</a:t>
            </a:r>
            <a:r>
              <a:rPr kumimoji="1" lang="en-US" altLang="ja-JP" dirty="0" smtClean="0"/>
              <a:t>Watson</a:t>
            </a:r>
            <a:r>
              <a:rPr kumimoji="1" lang="ja-JP" altLang="en-US" dirty="0" smtClean="0"/>
              <a:t>の用途の</a:t>
            </a:r>
            <a:r>
              <a:rPr kumimoji="1" lang="ja-JP" altLang="en-US" dirty="0"/>
              <a:t>一</a:t>
            </a:r>
            <a:r>
              <a:rPr kumimoji="1" lang="ja-JP" altLang="en-US" dirty="0" smtClean="0"/>
              <a:t>つである。</a:t>
            </a:r>
            <a:endParaRPr kumimoji="1" lang="ja-JP" altLang="en-US" dirty="0"/>
          </a:p>
        </p:txBody>
      </p:sp>
    </p:spTree>
    <p:extLst>
      <p:ext uri="{BB962C8B-B14F-4D97-AF65-F5344CB8AC3E}">
        <p14:creationId xmlns:p14="http://schemas.microsoft.com/office/powerpoint/2010/main" val="41595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1.4 Watson</a:t>
            </a:r>
            <a:r>
              <a:rPr lang="ja-JP" altLang="en-US" dirty="0"/>
              <a:t>ではなぜそんなことができるのですか？</a:t>
            </a:r>
            <a:endParaRPr lang="en-US" altLang="ja-JP" dirty="0"/>
          </a:p>
        </p:txBody>
      </p:sp>
      <p:sp>
        <p:nvSpPr>
          <p:cNvPr id="3" name="コンテンツ プレースホルダー 2"/>
          <p:cNvSpPr>
            <a:spLocks noGrp="1"/>
          </p:cNvSpPr>
          <p:nvPr>
            <p:ph idx="1"/>
          </p:nvPr>
        </p:nvSpPr>
        <p:spPr/>
        <p:txBody>
          <a:bodyPr/>
          <a:lstStyle/>
          <a:p>
            <a:r>
              <a:rPr kumimoji="1" lang="en-US" altLang="ja-JP" dirty="0" smtClean="0"/>
              <a:t>Watson</a:t>
            </a:r>
            <a:r>
              <a:rPr kumimoji="1" lang="ja-JP" altLang="en-US" dirty="0" smtClean="0"/>
              <a:t>の質問応答における機械学習</a:t>
            </a:r>
            <a:endParaRPr lang="en-US" altLang="ja-JP" dirty="0"/>
          </a:p>
          <a:p>
            <a:pPr lvl="1"/>
            <a:endParaRPr lang="en-US" altLang="ja-JP" dirty="0" smtClean="0"/>
          </a:p>
          <a:p>
            <a:pPr lvl="1"/>
            <a:endParaRPr lang="en-US" altLang="ja-JP" dirty="0"/>
          </a:p>
          <a:p>
            <a:pPr lvl="1"/>
            <a:endParaRPr lang="en-US" altLang="ja-JP" dirty="0" smtClean="0"/>
          </a:p>
          <a:p>
            <a:pPr lvl="1"/>
            <a:endParaRPr lang="en-US" altLang="ja-JP" dirty="0" smtClean="0"/>
          </a:p>
          <a:p>
            <a:pPr lvl="1"/>
            <a:endParaRPr lang="en-US" altLang="ja-JP" dirty="0"/>
          </a:p>
          <a:p>
            <a:pPr lvl="1"/>
            <a:r>
              <a:rPr lang="en-US" altLang="ja-JP" dirty="0" smtClean="0"/>
              <a:t>NLC(Natural Language Classifier)</a:t>
            </a:r>
            <a:r>
              <a:rPr lang="ja-JP" altLang="en-US" dirty="0" smtClean="0"/>
              <a:t>：質問の意図を理解し分類するサービス</a:t>
            </a:r>
            <a:endParaRPr lang="en-US" altLang="ja-JP" dirty="0" smtClean="0"/>
          </a:p>
          <a:p>
            <a:pPr lvl="2"/>
            <a:r>
              <a:rPr lang="ja-JP" altLang="en-US" dirty="0" smtClean="0"/>
              <a:t>「分かる」と「分ける」は同じ語源</a:t>
            </a:r>
            <a:endParaRPr lang="en-US" altLang="ja-JP" dirty="0" smtClean="0"/>
          </a:p>
          <a:p>
            <a:pPr lvl="2"/>
            <a:r>
              <a:rPr lang="ja-JP" altLang="en-US" dirty="0" smtClean="0"/>
              <a:t>過去の経験から同一部分を「分けられる」ということは、未知の事柄が「分かる」ということ</a:t>
            </a:r>
            <a:endParaRPr lang="en-US" altLang="ja-JP" dirty="0" smtClean="0"/>
          </a:p>
          <a:p>
            <a:pPr lvl="1"/>
            <a:r>
              <a:rPr lang="en-US" altLang="ja-JP" dirty="0" smtClean="0"/>
              <a:t>R&amp;R(Retrieve and Rank)</a:t>
            </a:r>
            <a:r>
              <a:rPr lang="ja-JP" altLang="en-US" dirty="0" smtClean="0"/>
              <a:t>：質問の意図にマッチする回答を探し出すサービス</a:t>
            </a:r>
            <a:endParaRPr lang="en-US" altLang="ja-JP" dirty="0" smtClean="0"/>
          </a:p>
          <a:p>
            <a:pPr lvl="2"/>
            <a:r>
              <a:rPr kumimoji="1" lang="ja-JP" altLang="en-US" dirty="0" smtClean="0"/>
              <a:t>質問と回答の組み合わせと関連度を学習し、より意図にマッチする回答を探し出す</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7666" y="2565974"/>
            <a:ext cx="694593" cy="974744"/>
          </a:xfrm>
          <a:prstGeom prst="rect">
            <a:avLst/>
          </a:prstGeom>
        </p:spPr>
      </p:pic>
      <p:sp>
        <p:nvSpPr>
          <p:cNvPr id="8" name="円形吹き出し 7"/>
          <p:cNvSpPr/>
          <p:nvPr/>
        </p:nvSpPr>
        <p:spPr>
          <a:xfrm>
            <a:off x="2722599" y="2565974"/>
            <a:ext cx="1703753" cy="640862"/>
          </a:xfrm>
          <a:prstGeom prst="wedgeEllipseCallout">
            <a:avLst>
              <a:gd name="adj1" fmla="val -51108"/>
              <a:gd name="adj2" fmla="val 4542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ログイン</a:t>
            </a:r>
            <a:endParaRPr kumimoji="1" lang="en-US" altLang="ja-JP" sz="1050" dirty="0" smtClean="0"/>
          </a:p>
          <a:p>
            <a:pPr algn="ctr"/>
            <a:r>
              <a:rPr kumimoji="1" lang="ja-JP" altLang="en-US" sz="1050" dirty="0" smtClean="0"/>
              <a:t>できニャ</a:t>
            </a:r>
            <a:r>
              <a:rPr kumimoji="1" lang="ja-JP" altLang="en-US" sz="1050" dirty="0" err="1" smtClean="0"/>
              <a:t>い・・</a:t>
            </a:r>
            <a:r>
              <a:rPr kumimoji="1" lang="ja-JP" altLang="en-US" sz="1050" dirty="0" smtClean="0"/>
              <a:t>・</a:t>
            </a:r>
            <a:endParaRPr kumimoji="1" lang="ja-JP" altLang="en-US" sz="1050" dirty="0"/>
          </a:p>
        </p:txBody>
      </p:sp>
      <p:sp>
        <p:nvSpPr>
          <p:cNvPr id="13" name="フローチャート: 磁気ディスク 12"/>
          <p:cNvSpPr/>
          <p:nvPr/>
        </p:nvSpPr>
        <p:spPr>
          <a:xfrm>
            <a:off x="8486266" y="2325830"/>
            <a:ext cx="2141415" cy="1422176"/>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 name="正方形/長方形 13"/>
          <p:cNvSpPr/>
          <p:nvPr/>
        </p:nvSpPr>
        <p:spPr>
          <a:xfrm>
            <a:off x="8810604" y="2919442"/>
            <a:ext cx="1492738" cy="211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ユーザー登録したい</a:t>
            </a:r>
            <a:endParaRPr kumimoji="1" lang="ja-JP" altLang="en-US" sz="1050" dirty="0"/>
          </a:p>
        </p:txBody>
      </p:sp>
      <p:sp>
        <p:nvSpPr>
          <p:cNvPr id="15" name="正方形/長方形 14"/>
          <p:cNvSpPr/>
          <p:nvPr/>
        </p:nvSpPr>
        <p:spPr>
          <a:xfrm>
            <a:off x="8810604" y="3181256"/>
            <a:ext cx="1492738" cy="211282"/>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kumimoji="1" lang="ja-JP" altLang="en-US" sz="1050" dirty="0" smtClean="0"/>
              <a:t>パスワードを忘れた</a:t>
            </a:r>
            <a:endParaRPr kumimoji="1" lang="ja-JP" altLang="en-US" sz="1050" dirty="0"/>
          </a:p>
        </p:txBody>
      </p:sp>
      <p:sp>
        <p:nvSpPr>
          <p:cNvPr id="16" name="正方形/長方形 15"/>
          <p:cNvSpPr/>
          <p:nvPr/>
        </p:nvSpPr>
        <p:spPr>
          <a:xfrm>
            <a:off x="8810604" y="3439297"/>
            <a:ext cx="1492738" cy="2112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a:t>退会</a:t>
            </a:r>
            <a:r>
              <a:rPr kumimoji="1" lang="ja-JP" altLang="en-US" sz="1050" dirty="0" smtClean="0"/>
              <a:t>したい</a:t>
            </a:r>
            <a:endParaRPr kumimoji="1" lang="ja-JP" altLang="en-US" sz="1050" dirty="0"/>
          </a:p>
        </p:txBody>
      </p:sp>
      <p:cxnSp>
        <p:nvCxnSpPr>
          <p:cNvPr id="22" name="直線矢印コネクタ 21"/>
          <p:cNvCxnSpPr/>
          <p:nvPr/>
        </p:nvCxnSpPr>
        <p:spPr>
          <a:xfrm>
            <a:off x="6797964" y="2985691"/>
            <a:ext cx="13783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直線矢印コネクタ 22"/>
          <p:cNvCxnSpPr/>
          <p:nvPr/>
        </p:nvCxnSpPr>
        <p:spPr>
          <a:xfrm flipH="1">
            <a:off x="6797964" y="3202792"/>
            <a:ext cx="137835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395" y="2574455"/>
            <a:ext cx="934406" cy="921504"/>
          </a:xfrm>
          <a:prstGeom prst="rect">
            <a:avLst/>
          </a:prstGeom>
        </p:spPr>
      </p:pic>
      <p:cxnSp>
        <p:nvCxnSpPr>
          <p:cNvPr id="28" name="直線矢印コネクタ 27"/>
          <p:cNvCxnSpPr/>
          <p:nvPr/>
        </p:nvCxnSpPr>
        <p:spPr>
          <a:xfrm>
            <a:off x="4664364" y="2985691"/>
            <a:ext cx="811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9" name="直線矢印コネクタ 28"/>
          <p:cNvCxnSpPr/>
          <p:nvPr/>
        </p:nvCxnSpPr>
        <p:spPr>
          <a:xfrm flipH="1">
            <a:off x="4664364" y="3202792"/>
            <a:ext cx="811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4" name="テキスト ボックス 33"/>
          <p:cNvSpPr txBox="1"/>
          <p:nvPr/>
        </p:nvSpPr>
        <p:spPr>
          <a:xfrm>
            <a:off x="4745604" y="2318004"/>
            <a:ext cx="1938608" cy="307777"/>
          </a:xfrm>
          <a:prstGeom prst="rect">
            <a:avLst/>
          </a:prstGeom>
          <a:noFill/>
        </p:spPr>
        <p:txBody>
          <a:bodyPr wrap="none" rtlCol="0">
            <a:spAutoFit/>
          </a:bodyPr>
          <a:lstStyle/>
          <a:p>
            <a:r>
              <a:rPr kumimoji="1" lang="en-US" altLang="ja-JP" sz="1400" dirty="0" smtClean="0">
                <a:solidFill>
                  <a:schemeClr val="accent4"/>
                </a:solidFill>
              </a:rPr>
              <a:t>NLC</a:t>
            </a:r>
            <a:r>
              <a:rPr kumimoji="1" lang="ja-JP" altLang="en-US" sz="1400" dirty="0" smtClean="0">
                <a:solidFill>
                  <a:schemeClr val="accent4"/>
                </a:solidFill>
              </a:rPr>
              <a:t>による意図の解釈</a:t>
            </a:r>
            <a:endParaRPr kumimoji="1" lang="ja-JP" altLang="en-US" sz="1400" dirty="0">
              <a:solidFill>
                <a:schemeClr val="accent4"/>
              </a:solidFill>
            </a:endParaRPr>
          </a:p>
        </p:txBody>
      </p:sp>
      <p:sp>
        <p:nvSpPr>
          <p:cNvPr id="35" name="テキスト ボックス 34"/>
          <p:cNvSpPr txBox="1"/>
          <p:nvPr/>
        </p:nvSpPr>
        <p:spPr>
          <a:xfrm>
            <a:off x="4577968" y="3492981"/>
            <a:ext cx="2327881" cy="307777"/>
          </a:xfrm>
          <a:prstGeom prst="rect">
            <a:avLst/>
          </a:prstGeom>
          <a:noFill/>
        </p:spPr>
        <p:txBody>
          <a:bodyPr wrap="none" rtlCol="0">
            <a:spAutoFit/>
          </a:bodyPr>
          <a:lstStyle/>
          <a:p>
            <a:r>
              <a:rPr kumimoji="1" lang="en-US" altLang="ja-JP" sz="1400" dirty="0" smtClean="0">
                <a:solidFill>
                  <a:schemeClr val="accent4"/>
                </a:solidFill>
              </a:rPr>
              <a:t>R&amp;R</a:t>
            </a:r>
            <a:r>
              <a:rPr kumimoji="1" lang="ja-JP" altLang="en-US" sz="1400" dirty="0" smtClean="0">
                <a:solidFill>
                  <a:schemeClr val="accent4"/>
                </a:solidFill>
              </a:rPr>
              <a:t>による回答ランキング</a:t>
            </a:r>
            <a:endParaRPr kumimoji="1" lang="ja-JP" altLang="en-US" sz="1400" dirty="0">
              <a:solidFill>
                <a:schemeClr val="accent4"/>
              </a:solidFill>
            </a:endParaRPr>
          </a:p>
        </p:txBody>
      </p:sp>
      <p:sp>
        <p:nvSpPr>
          <p:cNvPr id="36" name="円形吹き出し 35"/>
          <p:cNvSpPr/>
          <p:nvPr/>
        </p:nvSpPr>
        <p:spPr>
          <a:xfrm>
            <a:off x="7062901" y="2318004"/>
            <a:ext cx="1231513" cy="554518"/>
          </a:xfrm>
          <a:prstGeom prst="wedgeEllipseCallout">
            <a:avLst>
              <a:gd name="adj1" fmla="val -88608"/>
              <a:gd name="adj2" fmla="val 5407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パスワード</a:t>
            </a:r>
            <a:endParaRPr kumimoji="1" lang="en-US" altLang="ja-JP" sz="1050" dirty="0" smtClean="0"/>
          </a:p>
          <a:p>
            <a:pPr algn="ctr"/>
            <a:r>
              <a:rPr kumimoji="1" lang="ja-JP" altLang="en-US" sz="1050" dirty="0" smtClean="0"/>
              <a:t>関連？</a:t>
            </a:r>
            <a:endParaRPr kumimoji="1" lang="ja-JP" altLang="en-US" sz="1050" dirty="0"/>
          </a:p>
        </p:txBody>
      </p:sp>
      <p:sp>
        <p:nvSpPr>
          <p:cNvPr id="37" name="円形吹き出し 36"/>
          <p:cNvSpPr/>
          <p:nvPr/>
        </p:nvSpPr>
        <p:spPr>
          <a:xfrm>
            <a:off x="7062901" y="3294974"/>
            <a:ext cx="1231513" cy="505784"/>
          </a:xfrm>
          <a:prstGeom prst="wedgeEllipseCallout">
            <a:avLst>
              <a:gd name="adj1" fmla="val -89358"/>
              <a:gd name="adj2" fmla="val -4066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1050" dirty="0" smtClean="0"/>
              <a:t>パスワード</a:t>
            </a:r>
            <a:endParaRPr kumimoji="1" lang="en-US" altLang="ja-JP" sz="1050" dirty="0" smtClean="0"/>
          </a:p>
          <a:p>
            <a:pPr algn="ctr"/>
            <a:r>
              <a:rPr kumimoji="1" lang="ja-JP" altLang="en-US" sz="1050" dirty="0" smtClean="0"/>
              <a:t>忘れの回答しよう</a:t>
            </a:r>
            <a:endParaRPr kumimoji="1" lang="ja-JP" altLang="en-US" sz="1050" dirty="0"/>
          </a:p>
        </p:txBody>
      </p:sp>
      <p:sp>
        <p:nvSpPr>
          <p:cNvPr id="38" name="正方形/長方形 37"/>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dirty="0" smtClean="0"/>
              <a:t>Watson Developer Cloud</a:t>
            </a:r>
            <a:r>
              <a:rPr kumimoji="1" lang="ja-JP" altLang="en-US" dirty="0" err="1" smtClean="0"/>
              <a:t>で提</a:t>
            </a:r>
            <a:r>
              <a:rPr kumimoji="1" lang="ja-JP" altLang="en-US" dirty="0" smtClean="0"/>
              <a:t>供される各種機械学習</a:t>
            </a:r>
            <a:r>
              <a:rPr kumimoji="1" lang="ja-JP" altLang="en-US" dirty="0"/>
              <a:t>サービス</a:t>
            </a:r>
            <a:r>
              <a:rPr kumimoji="1" lang="ja-JP" altLang="en-US" dirty="0" smtClean="0"/>
              <a:t>によって、質問の意図分類と回答組み合わせを学習する。</a:t>
            </a:r>
            <a:endParaRPr kumimoji="1" lang="ja-JP" altLang="en-US" dirty="0"/>
          </a:p>
        </p:txBody>
      </p:sp>
    </p:spTree>
    <p:extLst>
      <p:ext uri="{BB962C8B-B14F-4D97-AF65-F5344CB8AC3E}">
        <p14:creationId xmlns:p14="http://schemas.microsoft.com/office/powerpoint/2010/main" val="96732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1.5</a:t>
            </a:r>
            <a:r>
              <a:rPr lang="ja-JP" altLang="en-US" dirty="0"/>
              <a:t> </a:t>
            </a:r>
            <a:r>
              <a:rPr lang="en-US" altLang="ja-JP" dirty="0"/>
              <a:t>Watson</a:t>
            </a:r>
            <a:r>
              <a:rPr lang="ja-JP" altLang="en-US" dirty="0" err="1"/>
              <a:t>は簡</a:t>
            </a:r>
            <a:r>
              <a:rPr lang="ja-JP" altLang="en-US" dirty="0"/>
              <a:t>単に試せますか？</a:t>
            </a:r>
            <a:endParaRPr lang="en-US" altLang="ja-JP" dirty="0"/>
          </a:p>
        </p:txBody>
      </p:sp>
      <p:sp>
        <p:nvSpPr>
          <p:cNvPr id="3" name="コンテンツ プレースホルダー 2"/>
          <p:cNvSpPr>
            <a:spLocks noGrp="1"/>
          </p:cNvSpPr>
          <p:nvPr>
            <p:ph idx="1"/>
          </p:nvPr>
        </p:nvSpPr>
        <p:spPr/>
        <p:txBody>
          <a:bodyPr/>
          <a:lstStyle/>
          <a:p>
            <a:r>
              <a:rPr lang="ja-JP" altLang="en-US" dirty="0"/>
              <a:t>答えは</a:t>
            </a:r>
            <a:r>
              <a:rPr lang="ja-JP" altLang="en-US" dirty="0" smtClean="0">
                <a:solidFill>
                  <a:srgbClr val="0070C0"/>
                </a:solidFill>
              </a:rPr>
              <a:t>「</a:t>
            </a:r>
            <a:r>
              <a:rPr lang="en-US" altLang="ja-JP" dirty="0" smtClean="0">
                <a:solidFill>
                  <a:srgbClr val="0070C0"/>
                </a:solidFill>
              </a:rPr>
              <a:t>YES!</a:t>
            </a:r>
            <a:r>
              <a:rPr lang="ja-JP" altLang="en-US" dirty="0" smtClean="0">
                <a:solidFill>
                  <a:srgbClr val="0070C0"/>
                </a:solidFill>
              </a:rPr>
              <a:t>」</a:t>
            </a:r>
            <a:endParaRPr lang="en-US" altLang="ja-JP" dirty="0">
              <a:solidFill>
                <a:srgbClr val="0070C0"/>
              </a:solidFill>
            </a:endParaRPr>
          </a:p>
          <a:p>
            <a:r>
              <a:rPr kumimoji="1" lang="en-US" altLang="ja-JP" dirty="0" smtClean="0"/>
              <a:t>Watson Developer Cloud</a:t>
            </a:r>
            <a:r>
              <a:rPr kumimoji="1" lang="ja-JP" altLang="en-US" dirty="0" smtClean="0"/>
              <a:t>は</a:t>
            </a:r>
            <a:r>
              <a:rPr kumimoji="1" lang="en-US" altLang="ja-JP" dirty="0" smtClean="0"/>
              <a:t>Bluemix</a:t>
            </a:r>
            <a:r>
              <a:rPr kumimoji="1" lang="ja-JP" altLang="en-US" dirty="0" smtClean="0"/>
              <a:t>上の</a:t>
            </a:r>
            <a:r>
              <a:rPr kumimoji="1" lang="en-US" altLang="ja-JP" dirty="0" smtClean="0"/>
              <a:t>API</a:t>
            </a:r>
            <a:r>
              <a:rPr kumimoji="1" lang="ja-JP" altLang="en-US" dirty="0" smtClean="0"/>
              <a:t>として提供されている</a:t>
            </a:r>
            <a:endParaRPr kumimoji="1" lang="en-US" altLang="ja-JP" dirty="0" smtClean="0"/>
          </a:p>
          <a:p>
            <a:pPr lvl="1"/>
            <a:r>
              <a:rPr lang="ja-JP" altLang="en-US" dirty="0" smtClean="0"/>
              <a:t>プログラミング</a:t>
            </a:r>
            <a:r>
              <a:rPr lang="ja-JP" altLang="en-US" dirty="0"/>
              <a:t>経験</a:t>
            </a:r>
            <a:r>
              <a:rPr lang="ja-JP" altLang="en-US" dirty="0" smtClean="0"/>
              <a:t>があれば、自分で</a:t>
            </a:r>
            <a:r>
              <a:rPr lang="en-US" altLang="ja-JP" dirty="0" smtClean="0"/>
              <a:t>Watson</a:t>
            </a:r>
            <a:r>
              <a:rPr lang="ja-JP" altLang="en-US" dirty="0" smtClean="0"/>
              <a:t>の機能性を試すことが可能</a:t>
            </a:r>
            <a:endParaRPr lang="en-US" altLang="ja-JP" dirty="0" smtClean="0"/>
          </a:p>
          <a:p>
            <a:pPr lvl="1"/>
            <a:r>
              <a:rPr kumimoji="1" lang="en-US" altLang="ja-JP" dirty="0" smtClean="0"/>
              <a:t>Node-RED</a:t>
            </a:r>
            <a:r>
              <a:rPr kumimoji="1" lang="ja-JP" altLang="en-US" dirty="0" smtClean="0"/>
              <a:t>というグラフィカルな開発環境も準備され取り、ほとんどコードを書かない開発も可能</a:t>
            </a:r>
            <a:endParaRPr kumimoji="1" lang="en-US" altLang="ja-JP" dirty="0" smtClean="0"/>
          </a:p>
          <a:p>
            <a:r>
              <a:rPr lang="en-US" altLang="ja-JP" dirty="0" smtClean="0"/>
              <a:t>Bluemix</a:t>
            </a:r>
            <a:r>
              <a:rPr lang="ja-JP" altLang="en-US" dirty="0" smtClean="0"/>
              <a:t>は最初の</a:t>
            </a:r>
            <a:r>
              <a:rPr lang="en-US" altLang="ja-JP" dirty="0" smtClean="0"/>
              <a:t>30</a:t>
            </a:r>
            <a:r>
              <a:rPr lang="ja-JP" altLang="en-US" dirty="0" smtClean="0"/>
              <a:t>日間は無料で利用可能</a:t>
            </a:r>
            <a:endParaRPr lang="en-US" altLang="ja-JP" dirty="0" smtClean="0"/>
          </a:p>
          <a:p>
            <a:pPr lvl="1"/>
            <a:r>
              <a:rPr kumimoji="1" lang="en-US" altLang="ja-JP" dirty="0"/>
              <a:t>30</a:t>
            </a:r>
            <a:r>
              <a:rPr kumimoji="1" lang="ja-JP" altLang="en-US" dirty="0" smtClean="0"/>
              <a:t>日経過</a:t>
            </a:r>
            <a:r>
              <a:rPr kumimoji="1" lang="ja-JP" altLang="en-US" dirty="0"/>
              <a:t>後</a:t>
            </a:r>
            <a:r>
              <a:rPr kumimoji="1" lang="ja-JP" altLang="en-US" dirty="0" smtClean="0"/>
              <a:t>も、一定の使用量に対して無料枠が設定されている</a:t>
            </a:r>
            <a:endParaRPr kumimoji="1" lang="en-US" altLang="ja-JP" dirty="0" smtClean="0"/>
          </a:p>
          <a:p>
            <a:pPr lvl="1"/>
            <a:r>
              <a:rPr lang="ja-JP" altLang="en-US" dirty="0" smtClean="0"/>
              <a:t>学習</a:t>
            </a:r>
            <a:r>
              <a:rPr lang="ja-JP" altLang="en-US" dirty="0"/>
              <a:t>工程</a:t>
            </a:r>
            <a:r>
              <a:rPr lang="ja-JP" altLang="en-US" dirty="0" smtClean="0"/>
              <a:t>には</a:t>
            </a:r>
            <a:r>
              <a:rPr lang="ja-JP" altLang="en-US" dirty="0"/>
              <a:t>費用</a:t>
            </a:r>
            <a:r>
              <a:rPr lang="ja-JP" altLang="en-US" dirty="0" smtClean="0"/>
              <a:t>がかかるため、計画的な学習実施が必要</a:t>
            </a:r>
            <a:endParaRPr kumimoji="1" lang="ja-JP" altLang="en-US" dirty="0"/>
          </a:p>
        </p:txBody>
      </p:sp>
      <p:sp>
        <p:nvSpPr>
          <p:cNvPr id="4" name="フッター プレースホルダー 3"/>
          <p:cNvSpPr>
            <a:spLocks noGrp="1"/>
          </p:cNvSpPr>
          <p:nvPr>
            <p:ph type="ftr" sz="quarter" idx="11"/>
          </p:nvPr>
        </p:nvSpPr>
        <p:spPr/>
        <p:txBody>
          <a:bodyPr/>
          <a:lstStyle/>
          <a:p>
            <a:r>
              <a:rPr lang="en-US" altLang="ja-JP" smtClean="0"/>
              <a:t>Honda R&amp;D Confidential     FE1S</a:t>
            </a:r>
            <a:endParaRPr lang="en-US" dirty="0"/>
          </a:p>
        </p:txBody>
      </p:sp>
      <p:sp>
        <p:nvSpPr>
          <p:cNvPr id="5" name="正方形/長方形 4"/>
          <p:cNvSpPr/>
          <p:nvPr/>
        </p:nvSpPr>
        <p:spPr>
          <a:xfrm>
            <a:off x="0" y="6377354"/>
            <a:ext cx="12192000" cy="4806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err="1" smtClean="0"/>
              <a:t>必要なの</a:t>
            </a:r>
            <a:r>
              <a:rPr kumimoji="1" lang="ja-JP" altLang="en-US" dirty="0" smtClean="0"/>
              <a:t>はやる気のみ！誰でも無料でお試しすることが可能！</a:t>
            </a:r>
            <a:endParaRPr kumimoji="1" lang="ja-JP" altLang="en-US" dirty="0"/>
          </a:p>
        </p:txBody>
      </p:sp>
      <p:pic>
        <p:nvPicPr>
          <p:cNvPr id="6" name="図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9394" y="744709"/>
            <a:ext cx="3037734" cy="2168182"/>
          </a:xfrm>
          <a:prstGeom prst="rect">
            <a:avLst/>
          </a:prstGeom>
        </p:spPr>
      </p:pic>
    </p:spTree>
    <p:extLst>
      <p:ext uri="{BB962C8B-B14F-4D97-AF65-F5344CB8AC3E}">
        <p14:creationId xmlns:p14="http://schemas.microsoft.com/office/powerpoint/2010/main" val="371789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10E0ECDA54568D439EAF83AA88AB7956" ma:contentTypeVersion="4" ma:contentTypeDescription="新しいドキュメントを作成します。" ma:contentTypeScope="" ma:versionID="fe7ccaf80281543293af3087186aea6f">
  <xsd:schema xmlns:xsd="http://www.w3.org/2001/XMLSchema" xmlns:xs="http://www.w3.org/2001/XMLSchema" xmlns:p="http://schemas.microsoft.com/office/2006/metadata/properties" targetNamespace="http://schemas.microsoft.com/office/2006/metadata/properties" ma:root="true" ma:fieldsID="facde70bc689ed966781e4525465a2e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2E6C3-45C6-434B-B728-B5FF2DC49E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94E1ADD-6DB8-4D05-92C1-15CC5B05C639}">
  <ds:schemaRef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4C317406-EEE6-46D8-A6EB-9C194D2790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ビジネス用の赤い横線のプレゼンテーション (ワイド画面)</Template>
  <TotalTime>0</TotalTime>
  <Words>4775</Words>
  <Application>Microsoft Office PowerPoint</Application>
  <PresentationFormat>ワイド画面</PresentationFormat>
  <Paragraphs>716</Paragraphs>
  <Slides>54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54</vt:i4>
      </vt:variant>
    </vt:vector>
  </HeadingPairs>
  <TitlesOfParts>
    <vt:vector size="62" baseType="lpstr">
      <vt:lpstr>Arial Unicode MS</vt:lpstr>
      <vt:lpstr>Meiryo UI</vt:lpstr>
      <vt:lpstr>ＭＳ Ｐゴシック</vt:lpstr>
      <vt:lpstr>ＭＳ ゴシック</vt:lpstr>
      <vt:lpstr>Arial</vt:lpstr>
      <vt:lpstr>Cambria</vt:lpstr>
      <vt:lpstr>Gill Sans MT</vt:lpstr>
      <vt:lpstr>Red Line Business 16x9</vt:lpstr>
      <vt:lpstr>初めてのWatson勉強会資料</vt:lpstr>
      <vt:lpstr>目次</vt:lpstr>
      <vt:lpstr>Chapter 1　Watsonを知るための6つの質問</vt:lpstr>
      <vt:lpstr>1.1 Watsonは人工知能ですか？</vt:lpstr>
      <vt:lpstr>1.2 Watsonを使うと何ができますか？</vt:lpstr>
      <vt:lpstr>1.3 導入事例はすぐに再現できるのでしょうか？</vt:lpstr>
      <vt:lpstr>1.4 Watsonではなぜそんなことができるのですか？</vt:lpstr>
      <vt:lpstr>1.4 Watsonではなぜそんなことができるのですか？</vt:lpstr>
      <vt:lpstr>1.5 Watsonは簡単に試せますか？</vt:lpstr>
      <vt:lpstr>1.6 Watsonで日本語は使えますか？</vt:lpstr>
      <vt:lpstr>Chapter 2　人工知能とは何か？</vt:lpstr>
      <vt:lpstr>2.1 人工知能の歴史</vt:lpstr>
      <vt:lpstr>2.1 人工知能の歴史</vt:lpstr>
      <vt:lpstr>2.1 人工知能の歴史</vt:lpstr>
      <vt:lpstr>2.1 人工知能の歴史</vt:lpstr>
      <vt:lpstr>2.2 現代の人工知能　～　第3次人工知能ブーム</vt:lpstr>
      <vt:lpstr>2.2 現代の人工知能　～　第3次人工知能ブーム</vt:lpstr>
      <vt:lpstr>2.2 現代の人工知能　～　第3次人工知能ブーム</vt:lpstr>
      <vt:lpstr>2.2 現代の人工知能　～　第3次人工知能ブーム</vt:lpstr>
      <vt:lpstr>2.3 Watsonと人工知能</vt:lpstr>
      <vt:lpstr>2.3 Watsonと人工知能</vt:lpstr>
      <vt:lpstr>2.4 Watsonと他社の人工知能</vt:lpstr>
      <vt:lpstr>Chapter 3　とにかくWatsonを体験してみよう</vt:lpstr>
      <vt:lpstr>3.1 Bluemixとは？</vt:lpstr>
      <vt:lpstr>3.2 Bluemixのアカウントを作る</vt:lpstr>
      <vt:lpstr>3.3 Speech To Textを試してみる</vt:lpstr>
      <vt:lpstr>3.4 Natural Language Classifier(NLC)を試してみる</vt:lpstr>
      <vt:lpstr>3.4 Natural Language Classifier(NLC)を試してみる</vt:lpstr>
      <vt:lpstr>3.4 Natural Language Classifier(NLC)を試してみる</vt:lpstr>
      <vt:lpstr>3.4 Natural Language Classifier(NLC)を試してみる</vt:lpstr>
      <vt:lpstr>Chapter 4　Watsonでできること</vt:lpstr>
      <vt:lpstr>4.1 Watson APIの概要</vt:lpstr>
      <vt:lpstr>4.2 Watsonサービスを使うための環境の準備</vt:lpstr>
      <vt:lpstr>4.3 Natural Language Classifier</vt:lpstr>
      <vt:lpstr>4.3 Natural Language Classifier</vt:lpstr>
      <vt:lpstr>4.3 Natural Language Classifier</vt:lpstr>
      <vt:lpstr>4.3 Natural Language Classifier</vt:lpstr>
      <vt:lpstr>4.3 Natural Language Classifier</vt:lpstr>
      <vt:lpstr>4.3 Natural Language Classifier</vt:lpstr>
      <vt:lpstr>4.3 Natural Language Classifier</vt:lpstr>
      <vt:lpstr>4.3 Natural Language Classifier</vt:lpstr>
      <vt:lpstr>4.4 Retrieve and rank</vt:lpstr>
      <vt:lpstr>4.4 Retrieve and rank</vt:lpstr>
      <vt:lpstr>4.4 Retrieve and rank</vt:lpstr>
      <vt:lpstr>4.4 Retrieve and rank</vt:lpstr>
      <vt:lpstr>4.4 Retrieve and rank</vt:lpstr>
      <vt:lpstr>4.4 Retrieve and rank</vt:lpstr>
      <vt:lpstr>4.4 Retrieve and rank</vt:lpstr>
      <vt:lpstr>4.5 Document Conversion</vt:lpstr>
      <vt:lpstr>4.6 Conversation</vt:lpstr>
      <vt:lpstr>4.7 Speech to textとtext to speech</vt:lpstr>
      <vt:lpstr>4.8 visual recognition</vt:lpstr>
      <vt:lpstr>4.9 その他のWatson api</vt:lpstr>
      <vt:lpstr>4.10 もっとあるwatson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初めてのWatson勉強会資料</dc:title>
  <dc:subject>初めてのWatson勉強会資料</dc:subject>
  <dc:creator/>
  <cp:keywords/>
  <cp:lastModifiedBy/>
  <cp:revision>1</cp:revision>
  <dcterms:created xsi:type="dcterms:W3CDTF">2017-04-06T11:17:21Z</dcterms:created>
  <dcterms:modified xsi:type="dcterms:W3CDTF">2017-08-21T07:29:10Z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TC030310239991</vt:lpwstr>
  </property>
  <property fmtid="{D5CDD505-2E9C-101B-9397-08002B2CF9AE}" pid="3" name="ContentTypeId">
    <vt:lpwstr>0x01010010E0ECDA54568D439EAF83AA88AB7956</vt:lpwstr>
  </property>
</Properties>
</file>